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42"/>
  </p:notesMasterIdLst>
  <p:sldIdLst>
    <p:sldId id="256" r:id="rId2"/>
    <p:sldId id="257" r:id="rId3"/>
    <p:sldId id="258" r:id="rId4"/>
    <p:sldId id="259" r:id="rId5"/>
    <p:sldId id="260" r:id="rId6"/>
    <p:sldId id="261" r:id="rId7"/>
    <p:sldId id="262" r:id="rId8"/>
    <p:sldId id="263" r:id="rId9"/>
    <p:sldId id="303" r:id="rId10"/>
    <p:sldId id="294" r:id="rId11"/>
    <p:sldId id="306" r:id="rId12"/>
    <p:sldId id="266" r:id="rId13"/>
    <p:sldId id="267" r:id="rId14"/>
    <p:sldId id="268" r:id="rId15"/>
    <p:sldId id="269" r:id="rId16"/>
    <p:sldId id="270" r:id="rId17"/>
    <p:sldId id="271" r:id="rId18"/>
    <p:sldId id="272" r:id="rId19"/>
    <p:sldId id="273" r:id="rId20"/>
    <p:sldId id="274" r:id="rId21"/>
    <p:sldId id="305" r:id="rId22"/>
    <p:sldId id="276" r:id="rId23"/>
    <p:sldId id="277" r:id="rId24"/>
    <p:sldId id="302" r:id="rId25"/>
    <p:sldId id="301" r:id="rId26"/>
    <p:sldId id="300" r:id="rId27"/>
    <p:sldId id="299" r:id="rId28"/>
    <p:sldId id="297" r:id="rId29"/>
    <p:sldId id="298" r:id="rId30"/>
    <p:sldId id="296" r:id="rId31"/>
    <p:sldId id="295" r:id="rId32"/>
    <p:sldId id="286" r:id="rId33"/>
    <p:sldId id="287" r:id="rId34"/>
    <p:sldId id="288" r:id="rId35"/>
    <p:sldId id="304" r:id="rId36"/>
    <p:sldId id="307" r:id="rId37"/>
    <p:sldId id="290" r:id="rId38"/>
    <p:sldId id="291" r:id="rId39"/>
    <p:sldId id="292" r:id="rId40"/>
    <p:sldId id="293" r:id="rId41"/>
  </p:sldIdLst>
  <p:sldSz cx="12192000" cy="6858000"/>
  <p:notesSz cx="7315200" cy="9601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6" roundtripDataSignature="AMtx7mhQbsHtHgQmbO6gyIPxrDxwkvtH3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oah Sickels" initials="" lastIdx="4" clrIdx="0"/>
  <p:cmAuthor id="1" name="William Lochte"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FF040DA-D10F-4CC6-915C-7F69554F8F2E}">
  <a:tblStyle styleId="{1FF040DA-D10F-4CC6-915C-7F69554F8F2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915" autoAdjust="0"/>
  </p:normalViewPr>
  <p:slideViewPr>
    <p:cSldViewPr snapToGrid="0">
      <p:cViewPr varScale="1">
        <p:scale>
          <a:sx n="87" d="100"/>
          <a:sy n="87" d="100"/>
        </p:scale>
        <p:origin x="246" y="3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customschemas.google.com/relationships/presentationmetadata" Target="metadata"/><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170238" cy="479425"/>
          </a:xfrm>
          <a:prstGeom prst="rect">
            <a:avLst/>
          </a:prstGeom>
          <a:noFill/>
          <a:ln>
            <a:noFill/>
          </a:ln>
        </p:spPr>
        <p:txBody>
          <a:bodyPr spcFirstLastPara="1" wrap="square" lIns="96650" tIns="48325" rIns="96650" bIns="48325" anchor="t" anchorCtr="0">
            <a:noAutofit/>
          </a:bodyPr>
          <a:lstStyle>
            <a:lvl1pPr marR="0" lvl="0" algn="l" rtl="0">
              <a:spcBef>
                <a:spcPts val="0"/>
              </a:spcBef>
              <a:spcAft>
                <a:spcPts val="0"/>
              </a:spcAft>
              <a:buSzPts val="1400"/>
              <a:buNone/>
              <a:defRPr sz="1300" b="0" i="0" u="none" strike="noStrike" cap="none">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144963" y="0"/>
            <a:ext cx="3170237" cy="479425"/>
          </a:xfrm>
          <a:prstGeom prst="rect">
            <a:avLst/>
          </a:prstGeom>
          <a:noFill/>
          <a:ln>
            <a:noFill/>
          </a:ln>
        </p:spPr>
        <p:txBody>
          <a:bodyPr spcFirstLastPara="1" wrap="square" lIns="96650" tIns="48325" rIns="96650" bIns="48325" anchor="t" anchorCtr="0">
            <a:noAutofit/>
          </a:bodyPr>
          <a:lstStyle>
            <a:lvl1pPr marR="0" lvl="0" algn="r" rtl="0">
              <a:spcBef>
                <a:spcPts val="0"/>
              </a:spcBef>
              <a:spcAft>
                <a:spcPts val="0"/>
              </a:spcAft>
              <a:buSzPts val="1400"/>
              <a:buNone/>
              <a:defRPr sz="1300" b="0" i="0" u="none" strike="noStrike" cap="none">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74725" y="4560888"/>
            <a:ext cx="5365750" cy="4319587"/>
          </a:xfrm>
          <a:prstGeom prst="rect">
            <a:avLst/>
          </a:prstGeom>
          <a:noFill/>
          <a:ln>
            <a:noFill/>
          </a:ln>
        </p:spPr>
        <p:txBody>
          <a:bodyPr spcFirstLastPara="1" wrap="square" lIns="96650" tIns="48325" rIns="96650" bIns="48325"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360"/>
              </a:spcBef>
              <a:spcAft>
                <a:spcPts val="0"/>
              </a:spcAft>
              <a:buSzPts val="1400"/>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spcBef>
                <a:spcPts val="360"/>
              </a:spcBef>
              <a:spcAft>
                <a:spcPts val="0"/>
              </a:spcAft>
              <a:buSzPts val="1400"/>
              <a:buNone/>
              <a:defRPr sz="1200" b="0" i="0" u="none" strike="noStrike" cap="none">
                <a:solidFill>
                  <a:schemeClr val="dk1"/>
                </a:solidFill>
                <a:latin typeface="Times New Roman"/>
                <a:ea typeface="Times New Roman"/>
                <a:cs typeface="Times New Roman"/>
                <a:sym typeface="Times New Roman"/>
              </a:defRPr>
            </a:lvl3pPr>
            <a:lvl4pPr marL="1828800" marR="0" lvl="3" indent="-228600" algn="l" rtl="0">
              <a:spcBef>
                <a:spcPts val="360"/>
              </a:spcBef>
              <a:spcAft>
                <a:spcPts val="0"/>
              </a:spcAft>
              <a:buSzPts val="1400"/>
              <a:buNone/>
              <a:defRPr sz="1200" b="0" i="0" u="none" strike="noStrike" cap="none">
                <a:solidFill>
                  <a:schemeClr val="dk1"/>
                </a:solidFill>
                <a:latin typeface="Times New Roman"/>
                <a:ea typeface="Times New Roman"/>
                <a:cs typeface="Times New Roman"/>
                <a:sym typeface="Times New Roman"/>
              </a:defRPr>
            </a:lvl4pPr>
            <a:lvl5pPr marL="2286000" marR="0" lvl="4" indent="-228600" algn="l" rtl="0">
              <a:spcBef>
                <a:spcPts val="360"/>
              </a:spcBef>
              <a:spcAft>
                <a:spcPts val="0"/>
              </a:spcAft>
              <a:buSzPts val="1400"/>
              <a:buNone/>
              <a:defRPr sz="1200" b="0" i="0" u="none" strike="noStrike" cap="none">
                <a:solidFill>
                  <a:schemeClr val="dk1"/>
                </a:solidFill>
                <a:latin typeface="Times New Roman"/>
                <a:ea typeface="Times New Roman"/>
                <a:cs typeface="Times New Roman"/>
                <a:sym typeface="Times New Roman"/>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121775"/>
            <a:ext cx="3170238" cy="479425"/>
          </a:xfrm>
          <a:prstGeom prst="rect">
            <a:avLst/>
          </a:prstGeom>
          <a:noFill/>
          <a:ln>
            <a:noFill/>
          </a:ln>
        </p:spPr>
        <p:txBody>
          <a:bodyPr spcFirstLastPara="1" wrap="square" lIns="96650" tIns="48325" rIns="96650" bIns="48325" anchor="b" anchorCtr="0">
            <a:noAutofit/>
          </a:bodyPr>
          <a:lstStyle>
            <a:lvl1pPr marR="0" lvl="0" algn="l" rtl="0">
              <a:spcBef>
                <a:spcPts val="0"/>
              </a:spcBef>
              <a:spcAft>
                <a:spcPts val="0"/>
              </a:spcAft>
              <a:buSzPts val="1400"/>
              <a:buNone/>
              <a:defRPr sz="1300" b="0" i="0" u="none" strike="noStrike" cap="none">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144963" y="9121775"/>
            <a:ext cx="3170237" cy="479425"/>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300" b="0" i="0" u="none" strike="noStrike" cap="none">
                <a:solidFill>
                  <a:schemeClr val="dk1"/>
                </a:solidFill>
                <a:latin typeface="Times New Roman"/>
                <a:ea typeface="Times New Roman"/>
                <a:cs typeface="Times New Roman"/>
                <a:sym typeface="Times New Roman"/>
              </a:rPr>
              <a:t>‹#›</a:t>
            </a:fld>
            <a:endParaRPr sz="1300" b="0" i="0" u="none" strike="noStrike" cap="none">
              <a:solidFill>
                <a:schemeClr val="dk1"/>
              </a:solidFill>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sldNum" idx="12"/>
          </p:nvPr>
        </p:nvSpPr>
        <p:spPr>
          <a:xfrm>
            <a:off x="4144963" y="9121775"/>
            <a:ext cx="3170237" cy="479425"/>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1</a:t>
            </a:fld>
            <a:endParaRPr/>
          </a:p>
        </p:txBody>
      </p:sp>
      <p:sp>
        <p:nvSpPr>
          <p:cNvPr id="85" name="Google Shape;85;p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6" name="Google Shape;86;p1:notes"/>
          <p:cNvSpPr txBox="1">
            <a:spLocks noGrp="1"/>
          </p:cNvSpPr>
          <p:nvPr>
            <p:ph type="body" idx="1"/>
          </p:nvPr>
        </p:nvSpPr>
        <p:spPr>
          <a:xfrm>
            <a:off x="974725" y="4560888"/>
            <a:ext cx="5365750" cy="4319587"/>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a:extLst>
            <a:ext uri="{FF2B5EF4-FFF2-40B4-BE49-F238E27FC236}">
              <a16:creationId xmlns:a16="http://schemas.microsoft.com/office/drawing/2014/main" id="{BF5A107F-69B5-F8DE-63F0-FCC99980473A}"/>
            </a:ext>
          </a:extLst>
        </p:cNvPr>
        <p:cNvGrpSpPr/>
        <p:nvPr/>
      </p:nvGrpSpPr>
      <p:grpSpPr>
        <a:xfrm>
          <a:off x="0" y="0"/>
          <a:ext cx="0" cy="0"/>
          <a:chOff x="0" y="0"/>
          <a:chExt cx="0" cy="0"/>
        </a:xfrm>
      </p:grpSpPr>
      <p:sp>
        <p:nvSpPr>
          <p:cNvPr id="156" name="Google Shape;156;p6:notes">
            <a:extLst>
              <a:ext uri="{FF2B5EF4-FFF2-40B4-BE49-F238E27FC236}">
                <a16:creationId xmlns:a16="http://schemas.microsoft.com/office/drawing/2014/main" id="{6811665A-5B7E-9181-7108-DBF63F2D3A09}"/>
              </a:ext>
            </a:extLst>
          </p:cNvPr>
          <p:cNvSpPr txBox="1">
            <a:spLocks noGrp="1"/>
          </p:cNvSpPr>
          <p:nvPr>
            <p:ph type="body" idx="1"/>
          </p:nvPr>
        </p:nvSpPr>
        <p:spPr>
          <a:xfrm>
            <a:off x="974725" y="4560888"/>
            <a:ext cx="5365750" cy="4319587"/>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57" name="Google Shape;157;p6:notes">
            <a:extLst>
              <a:ext uri="{FF2B5EF4-FFF2-40B4-BE49-F238E27FC236}">
                <a16:creationId xmlns:a16="http://schemas.microsoft.com/office/drawing/2014/main" id="{12D4FBB6-CB42-91DF-C735-3F18C94112C4}"/>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98663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a:extLst>
            <a:ext uri="{FF2B5EF4-FFF2-40B4-BE49-F238E27FC236}">
              <a16:creationId xmlns:a16="http://schemas.microsoft.com/office/drawing/2014/main" id="{72554DC8-DDC9-5ED3-CD47-B6CF2973BEB5}"/>
            </a:ext>
          </a:extLst>
        </p:cNvPr>
        <p:cNvGrpSpPr/>
        <p:nvPr/>
      </p:nvGrpSpPr>
      <p:grpSpPr>
        <a:xfrm>
          <a:off x="0" y="0"/>
          <a:ext cx="0" cy="0"/>
          <a:chOff x="0" y="0"/>
          <a:chExt cx="0" cy="0"/>
        </a:xfrm>
      </p:grpSpPr>
      <p:sp>
        <p:nvSpPr>
          <p:cNvPr id="156" name="Google Shape;156;p6:notes">
            <a:extLst>
              <a:ext uri="{FF2B5EF4-FFF2-40B4-BE49-F238E27FC236}">
                <a16:creationId xmlns:a16="http://schemas.microsoft.com/office/drawing/2014/main" id="{B532599A-D56E-AE74-FD1C-546864F33A36}"/>
              </a:ext>
            </a:extLst>
          </p:cNvPr>
          <p:cNvSpPr txBox="1">
            <a:spLocks noGrp="1"/>
          </p:cNvSpPr>
          <p:nvPr>
            <p:ph type="body" idx="1"/>
          </p:nvPr>
        </p:nvSpPr>
        <p:spPr>
          <a:xfrm>
            <a:off x="974725" y="4560888"/>
            <a:ext cx="5365750" cy="4319587"/>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57" name="Google Shape;157;p6:notes">
            <a:extLst>
              <a:ext uri="{FF2B5EF4-FFF2-40B4-BE49-F238E27FC236}">
                <a16:creationId xmlns:a16="http://schemas.microsoft.com/office/drawing/2014/main" id="{A4F898DC-D260-2E24-D5CE-7377BC897974}"/>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39759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116e21320b_6_21: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65" name="Google Shape;165;g3116e21320b_6_2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116e21320b_6_28: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73" name="Google Shape;173;g3116e21320b_6_2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311acfffafe_0_0: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81" name="Google Shape;181;g311acfffafe_0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8:notes"/>
          <p:cNvSpPr txBox="1">
            <a:spLocks noGrp="1"/>
          </p:cNvSpPr>
          <p:nvPr>
            <p:ph type="body" idx="1"/>
          </p:nvPr>
        </p:nvSpPr>
        <p:spPr>
          <a:xfrm>
            <a:off x="974725" y="4560888"/>
            <a:ext cx="5365750" cy="4319587"/>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89" name="Google Shape;189;p8: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3111b5741f6_0_14: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97" name="Google Shape;197;g3111b5741f6_0_1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3111b5741f6_0_82: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208" name="Google Shape;208;g3111b5741f6_0_8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116e21320b_2_85: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228600" lvl="0" indent="-152400" algn="l" rtl="0">
              <a:lnSpc>
                <a:spcPct val="90000"/>
              </a:lnSpc>
              <a:spcBef>
                <a:spcPts val="0"/>
              </a:spcBef>
              <a:spcAft>
                <a:spcPts val="0"/>
              </a:spcAft>
              <a:buClr>
                <a:schemeClr val="dk1"/>
              </a:buClr>
              <a:buSzPts val="1600"/>
              <a:buChar char="•"/>
            </a:pPr>
            <a:r>
              <a:rPr lang="en-US" sz="1600">
                <a:latin typeface="Calibri"/>
                <a:ea typeface="Calibri"/>
                <a:cs typeface="Calibri"/>
                <a:sym typeface="Calibri"/>
              </a:rPr>
              <a:t>What has been accomplished in your project so far?</a:t>
            </a:r>
            <a:endParaRPr sz="200"/>
          </a:p>
        </p:txBody>
      </p:sp>
      <p:sp>
        <p:nvSpPr>
          <p:cNvPr id="216" name="Google Shape;216;g3116e21320b_2_8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116e21320b_2_95: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228600" lvl="0" indent="-152400" algn="l" rtl="0">
              <a:lnSpc>
                <a:spcPct val="90000"/>
              </a:lnSpc>
              <a:spcBef>
                <a:spcPts val="0"/>
              </a:spcBef>
              <a:spcAft>
                <a:spcPts val="0"/>
              </a:spcAft>
              <a:buClr>
                <a:schemeClr val="dk1"/>
              </a:buClr>
              <a:buSzPts val="1600"/>
              <a:buChar char="•"/>
            </a:pPr>
            <a:r>
              <a:rPr lang="en-US" sz="1600">
                <a:latin typeface="Calibri"/>
                <a:ea typeface="Calibri"/>
                <a:cs typeface="Calibri"/>
                <a:sym typeface="Calibri"/>
              </a:rPr>
              <a:t>What has been accomplished in your project so far?</a:t>
            </a:r>
            <a:endParaRPr sz="200"/>
          </a:p>
        </p:txBody>
      </p:sp>
      <p:sp>
        <p:nvSpPr>
          <p:cNvPr id="226" name="Google Shape;226;g3116e21320b_2_9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116e21320b_3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116e21320b_3_0: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94" name="Google Shape;94;g3116e21320b_3_0: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3116e21320b_2_11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116e21320b_2_114: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238" name="Google Shape;238;g3116e21320b_2_114: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a:extLst>
            <a:ext uri="{FF2B5EF4-FFF2-40B4-BE49-F238E27FC236}">
              <a16:creationId xmlns:a16="http://schemas.microsoft.com/office/drawing/2014/main" id="{E27638B0-EAC5-24CE-5C8F-FD7D59C2D1A7}"/>
            </a:ext>
          </a:extLst>
        </p:cNvPr>
        <p:cNvGrpSpPr/>
        <p:nvPr/>
      </p:nvGrpSpPr>
      <p:grpSpPr>
        <a:xfrm>
          <a:off x="0" y="0"/>
          <a:ext cx="0" cy="0"/>
          <a:chOff x="0" y="0"/>
          <a:chExt cx="0" cy="0"/>
        </a:xfrm>
      </p:grpSpPr>
      <p:sp>
        <p:nvSpPr>
          <p:cNvPr id="244" name="Google Shape;244;g3116e21320b_2_107:notes">
            <a:extLst>
              <a:ext uri="{FF2B5EF4-FFF2-40B4-BE49-F238E27FC236}">
                <a16:creationId xmlns:a16="http://schemas.microsoft.com/office/drawing/2014/main" id="{E7C57DCE-511F-F544-D1E2-5DF8C7006F95}"/>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228600" lvl="0" indent="-146050" algn="l" rtl="0">
              <a:lnSpc>
                <a:spcPct val="90000"/>
              </a:lnSpc>
              <a:spcBef>
                <a:spcPts val="0"/>
              </a:spcBef>
              <a:spcAft>
                <a:spcPts val="0"/>
              </a:spcAft>
              <a:buClr>
                <a:schemeClr val="dk1"/>
              </a:buClr>
              <a:buSzPts val="1500"/>
              <a:buChar char="•"/>
            </a:pPr>
            <a:r>
              <a:rPr lang="en-US" sz="1500">
                <a:latin typeface="Calibri"/>
                <a:ea typeface="Calibri"/>
                <a:cs typeface="Calibri"/>
                <a:sym typeface="Calibri"/>
              </a:rPr>
              <a:t>What did you learn working on your project? </a:t>
            </a:r>
            <a:endParaRPr sz="1500">
              <a:latin typeface="Calibri"/>
              <a:ea typeface="Calibri"/>
              <a:cs typeface="Calibri"/>
              <a:sym typeface="Calibri"/>
            </a:endParaRPr>
          </a:p>
          <a:p>
            <a:pPr marL="228600" lvl="0" indent="-146050" algn="l" rtl="0">
              <a:lnSpc>
                <a:spcPct val="90000"/>
              </a:lnSpc>
              <a:spcBef>
                <a:spcPts val="1000"/>
              </a:spcBef>
              <a:spcAft>
                <a:spcPts val="0"/>
              </a:spcAft>
              <a:buClr>
                <a:schemeClr val="dk1"/>
              </a:buClr>
              <a:buSzPts val="1500"/>
              <a:buChar char="•"/>
            </a:pPr>
            <a:r>
              <a:rPr lang="en-US" sz="1500">
                <a:latin typeface="Calibri"/>
                <a:ea typeface="Calibri"/>
                <a:cs typeface="Calibri"/>
                <a:sym typeface="Calibri"/>
              </a:rPr>
              <a:t>What activities were more complicated than expected? And what were easier than expected? </a:t>
            </a:r>
            <a:endParaRPr sz="1500">
              <a:latin typeface="Calibri"/>
              <a:ea typeface="Calibri"/>
              <a:cs typeface="Calibri"/>
              <a:sym typeface="Calibri"/>
            </a:endParaRPr>
          </a:p>
          <a:p>
            <a:pPr marL="228600" lvl="0" indent="-146050" algn="l" rtl="0">
              <a:lnSpc>
                <a:spcPct val="90000"/>
              </a:lnSpc>
              <a:spcBef>
                <a:spcPts val="1000"/>
              </a:spcBef>
              <a:spcAft>
                <a:spcPts val="0"/>
              </a:spcAft>
              <a:buClr>
                <a:schemeClr val="dk1"/>
              </a:buClr>
              <a:buSzPts val="1500"/>
              <a:buChar char="•"/>
            </a:pPr>
            <a:r>
              <a:rPr lang="en-US" sz="1500">
                <a:latin typeface="Calibri"/>
                <a:ea typeface="Calibri"/>
                <a:cs typeface="Calibri"/>
                <a:sym typeface="Calibri"/>
              </a:rPr>
              <a:t>Other lessons learned?</a:t>
            </a:r>
            <a:endParaRPr sz="100"/>
          </a:p>
        </p:txBody>
      </p:sp>
      <p:sp>
        <p:nvSpPr>
          <p:cNvPr id="245" name="Google Shape;245;g3116e21320b_2_107:notes">
            <a:extLst>
              <a:ext uri="{FF2B5EF4-FFF2-40B4-BE49-F238E27FC236}">
                <a16:creationId xmlns:a16="http://schemas.microsoft.com/office/drawing/2014/main" id="{32FC45E6-1B49-23CE-F1EE-6E6974B22CD3}"/>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440255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3111b5741f6_0_6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3111b5741f6_0_66: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254" name="Google Shape;254;g3111b5741f6_0_66: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111b5741f6_0_7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111b5741f6_0_74: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262" name="Google Shape;262;g3111b5741f6_0_74: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a:extLst>
            <a:ext uri="{FF2B5EF4-FFF2-40B4-BE49-F238E27FC236}">
              <a16:creationId xmlns:a16="http://schemas.microsoft.com/office/drawing/2014/main" id="{5357EAA7-CCC4-DECC-BD94-6CCA51B192DE}"/>
            </a:ext>
          </a:extLst>
        </p:cNvPr>
        <p:cNvGrpSpPr/>
        <p:nvPr/>
      </p:nvGrpSpPr>
      <p:grpSpPr>
        <a:xfrm>
          <a:off x="0" y="0"/>
          <a:ext cx="0" cy="0"/>
          <a:chOff x="0" y="0"/>
          <a:chExt cx="0" cy="0"/>
        </a:xfrm>
      </p:grpSpPr>
      <p:sp>
        <p:nvSpPr>
          <p:cNvPr id="268" name="Google Shape;268;g3111b5741f6_0_28:notes">
            <a:extLst>
              <a:ext uri="{FF2B5EF4-FFF2-40B4-BE49-F238E27FC236}">
                <a16:creationId xmlns:a16="http://schemas.microsoft.com/office/drawing/2014/main" id="{E127912A-7118-C972-0B6C-F73275BE169A}"/>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r>
              <a:rPr lang="en-US"/>
              <a:t>From original timeline</a:t>
            </a:r>
            <a:endParaRPr/>
          </a:p>
        </p:txBody>
      </p:sp>
      <p:sp>
        <p:nvSpPr>
          <p:cNvPr id="269" name="Google Shape;269;g3111b5741f6_0_28:notes">
            <a:extLst>
              <a:ext uri="{FF2B5EF4-FFF2-40B4-BE49-F238E27FC236}">
                <a16:creationId xmlns:a16="http://schemas.microsoft.com/office/drawing/2014/main" id="{EE4F5BB6-5BB5-DD90-86A8-C71CBF727991}"/>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33227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a:extLst>
            <a:ext uri="{FF2B5EF4-FFF2-40B4-BE49-F238E27FC236}">
              <a16:creationId xmlns:a16="http://schemas.microsoft.com/office/drawing/2014/main" id="{EFCB990C-02B0-A91B-BC31-35EB4E479E0A}"/>
            </a:ext>
          </a:extLst>
        </p:cNvPr>
        <p:cNvGrpSpPr/>
        <p:nvPr/>
      </p:nvGrpSpPr>
      <p:grpSpPr>
        <a:xfrm>
          <a:off x="0" y="0"/>
          <a:ext cx="0" cy="0"/>
          <a:chOff x="0" y="0"/>
          <a:chExt cx="0" cy="0"/>
        </a:xfrm>
      </p:grpSpPr>
      <p:sp>
        <p:nvSpPr>
          <p:cNvPr id="277" name="Google Shape;277;g3116e21320b_2_41:notes">
            <a:extLst>
              <a:ext uri="{FF2B5EF4-FFF2-40B4-BE49-F238E27FC236}">
                <a16:creationId xmlns:a16="http://schemas.microsoft.com/office/drawing/2014/main" id="{828E4D25-E628-0952-7824-591F70FEC2D6}"/>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3116e21320b_2_41:notes">
            <a:extLst>
              <a:ext uri="{FF2B5EF4-FFF2-40B4-BE49-F238E27FC236}">
                <a16:creationId xmlns:a16="http://schemas.microsoft.com/office/drawing/2014/main" id="{864FBA8B-5116-7B4A-126C-78135718E537}"/>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279" name="Google Shape;279;g3116e21320b_2_41:notes">
            <a:extLst>
              <a:ext uri="{FF2B5EF4-FFF2-40B4-BE49-F238E27FC236}">
                <a16:creationId xmlns:a16="http://schemas.microsoft.com/office/drawing/2014/main" id="{3ED1CB5E-8057-343A-F4B4-8A46E0422E5A}"/>
              </a:ext>
            </a:extLst>
          </p:cNvPr>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spTree>
    <p:extLst>
      <p:ext uri="{BB962C8B-B14F-4D97-AF65-F5344CB8AC3E}">
        <p14:creationId xmlns:p14="http://schemas.microsoft.com/office/powerpoint/2010/main" val="13372794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a:extLst>
            <a:ext uri="{FF2B5EF4-FFF2-40B4-BE49-F238E27FC236}">
              <a16:creationId xmlns:a16="http://schemas.microsoft.com/office/drawing/2014/main" id="{BA2E0791-0A54-1D4C-0449-E8298DBEA3D4}"/>
            </a:ext>
          </a:extLst>
        </p:cNvPr>
        <p:cNvGrpSpPr/>
        <p:nvPr/>
      </p:nvGrpSpPr>
      <p:grpSpPr>
        <a:xfrm>
          <a:off x="0" y="0"/>
          <a:ext cx="0" cy="0"/>
          <a:chOff x="0" y="0"/>
          <a:chExt cx="0" cy="0"/>
        </a:xfrm>
      </p:grpSpPr>
      <p:sp>
        <p:nvSpPr>
          <p:cNvPr id="286" name="Google Shape;286;g3116e21320b_2_76:notes">
            <a:extLst>
              <a:ext uri="{FF2B5EF4-FFF2-40B4-BE49-F238E27FC236}">
                <a16:creationId xmlns:a16="http://schemas.microsoft.com/office/drawing/2014/main" id="{BEDDAF5D-314F-687C-496F-B710C4975AB5}"/>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3116e21320b_2_76:notes">
            <a:extLst>
              <a:ext uri="{FF2B5EF4-FFF2-40B4-BE49-F238E27FC236}">
                <a16:creationId xmlns:a16="http://schemas.microsoft.com/office/drawing/2014/main" id="{30B68E10-9C3D-031C-6695-3F7E4EA0955D}"/>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288" name="Google Shape;288;g3116e21320b_2_76:notes">
            <a:extLst>
              <a:ext uri="{FF2B5EF4-FFF2-40B4-BE49-F238E27FC236}">
                <a16:creationId xmlns:a16="http://schemas.microsoft.com/office/drawing/2014/main" id="{0E2D4D19-E75E-9BBB-1134-08A7304F3196}"/>
              </a:ext>
            </a:extLst>
          </p:cNvPr>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endParaRPr/>
          </a:p>
        </p:txBody>
      </p:sp>
    </p:spTree>
    <p:extLst>
      <p:ext uri="{BB962C8B-B14F-4D97-AF65-F5344CB8AC3E}">
        <p14:creationId xmlns:p14="http://schemas.microsoft.com/office/powerpoint/2010/main" val="9322002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a:extLst>
            <a:ext uri="{FF2B5EF4-FFF2-40B4-BE49-F238E27FC236}">
              <a16:creationId xmlns:a16="http://schemas.microsoft.com/office/drawing/2014/main" id="{F97D1D63-7448-D46B-9C70-374BC3D8BD08}"/>
            </a:ext>
          </a:extLst>
        </p:cNvPr>
        <p:cNvGrpSpPr/>
        <p:nvPr/>
      </p:nvGrpSpPr>
      <p:grpSpPr>
        <a:xfrm>
          <a:off x="0" y="0"/>
          <a:ext cx="0" cy="0"/>
          <a:chOff x="0" y="0"/>
          <a:chExt cx="0" cy="0"/>
        </a:xfrm>
      </p:grpSpPr>
      <p:sp>
        <p:nvSpPr>
          <p:cNvPr id="294" name="Google Shape;294;g3116e21320b_2_23:notes">
            <a:extLst>
              <a:ext uri="{FF2B5EF4-FFF2-40B4-BE49-F238E27FC236}">
                <a16:creationId xmlns:a16="http://schemas.microsoft.com/office/drawing/2014/main" id="{A7CE6A42-60DA-2BA6-C3A5-630952B2CEC4}"/>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3116e21320b_2_23:notes">
            <a:extLst>
              <a:ext uri="{FF2B5EF4-FFF2-40B4-BE49-F238E27FC236}">
                <a16:creationId xmlns:a16="http://schemas.microsoft.com/office/drawing/2014/main" id="{2650B260-B23E-AF8D-3C5E-B269E4D7DD5A}"/>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296" name="Google Shape;296;g3116e21320b_2_23:notes">
            <a:extLst>
              <a:ext uri="{FF2B5EF4-FFF2-40B4-BE49-F238E27FC236}">
                <a16:creationId xmlns:a16="http://schemas.microsoft.com/office/drawing/2014/main" id="{BBAF077B-16D5-4222-5EAB-D259A9D5B6DB}"/>
              </a:ext>
            </a:extLst>
          </p:cNvPr>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spTree>
    <p:extLst>
      <p:ext uri="{BB962C8B-B14F-4D97-AF65-F5344CB8AC3E}">
        <p14:creationId xmlns:p14="http://schemas.microsoft.com/office/powerpoint/2010/main" val="39621284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C5EB06D3-CA84-D388-5815-5A6FA1A84CAA}"/>
            </a:ext>
          </a:extLst>
        </p:cNvPr>
        <p:cNvGrpSpPr/>
        <p:nvPr/>
      </p:nvGrpSpPr>
      <p:grpSpPr>
        <a:xfrm>
          <a:off x="0" y="0"/>
          <a:ext cx="0" cy="0"/>
          <a:chOff x="0" y="0"/>
          <a:chExt cx="0" cy="0"/>
        </a:xfrm>
      </p:grpSpPr>
      <p:sp>
        <p:nvSpPr>
          <p:cNvPr id="303" name="Google Shape;303;g3111b5741f6_0_37:notes">
            <a:extLst>
              <a:ext uri="{FF2B5EF4-FFF2-40B4-BE49-F238E27FC236}">
                <a16:creationId xmlns:a16="http://schemas.microsoft.com/office/drawing/2014/main" id="{673224ED-54BB-67FB-CE3C-126E2C1E04C6}"/>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3111b5741f6_0_37:notes">
            <a:extLst>
              <a:ext uri="{FF2B5EF4-FFF2-40B4-BE49-F238E27FC236}">
                <a16:creationId xmlns:a16="http://schemas.microsoft.com/office/drawing/2014/main" id="{58CCDE20-D980-4875-E5D6-13ADA15A6417}"/>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05" name="Google Shape;305;g3111b5741f6_0_37:notes">
            <a:extLst>
              <a:ext uri="{FF2B5EF4-FFF2-40B4-BE49-F238E27FC236}">
                <a16:creationId xmlns:a16="http://schemas.microsoft.com/office/drawing/2014/main" id="{688BABAF-744E-C4F5-8C8C-FE579E63E15A}"/>
              </a:ext>
            </a:extLst>
          </p:cNvPr>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28</a:t>
            </a:fld>
            <a:endParaRPr/>
          </a:p>
        </p:txBody>
      </p:sp>
    </p:spTree>
    <p:extLst>
      <p:ext uri="{BB962C8B-B14F-4D97-AF65-F5344CB8AC3E}">
        <p14:creationId xmlns:p14="http://schemas.microsoft.com/office/powerpoint/2010/main" val="8702822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a:extLst>
            <a:ext uri="{FF2B5EF4-FFF2-40B4-BE49-F238E27FC236}">
              <a16:creationId xmlns:a16="http://schemas.microsoft.com/office/drawing/2014/main" id="{1EADE349-20FA-1F15-DC50-83437393B3F7}"/>
            </a:ext>
          </a:extLst>
        </p:cNvPr>
        <p:cNvGrpSpPr/>
        <p:nvPr/>
      </p:nvGrpSpPr>
      <p:grpSpPr>
        <a:xfrm>
          <a:off x="0" y="0"/>
          <a:ext cx="0" cy="0"/>
          <a:chOff x="0" y="0"/>
          <a:chExt cx="0" cy="0"/>
        </a:xfrm>
      </p:grpSpPr>
      <p:sp>
        <p:nvSpPr>
          <p:cNvPr id="311" name="Google Shape;311;g3116e21320b_2_14:notes">
            <a:extLst>
              <a:ext uri="{FF2B5EF4-FFF2-40B4-BE49-F238E27FC236}">
                <a16:creationId xmlns:a16="http://schemas.microsoft.com/office/drawing/2014/main" id="{376A6F95-8194-CF03-06AF-1440D32F3F0A}"/>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3116e21320b_2_14:notes">
            <a:extLst>
              <a:ext uri="{FF2B5EF4-FFF2-40B4-BE49-F238E27FC236}">
                <a16:creationId xmlns:a16="http://schemas.microsoft.com/office/drawing/2014/main" id="{BEB81C70-0726-6226-C8D3-D54194152F08}"/>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13" name="Google Shape;313;g3116e21320b_2_14:notes">
            <a:extLst>
              <a:ext uri="{FF2B5EF4-FFF2-40B4-BE49-F238E27FC236}">
                <a16:creationId xmlns:a16="http://schemas.microsoft.com/office/drawing/2014/main" id="{5FC95D31-6A3C-0556-5319-DA7594B0518D}"/>
              </a:ext>
            </a:extLst>
          </p:cNvPr>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29</a:t>
            </a:fld>
            <a:endParaRPr/>
          </a:p>
        </p:txBody>
      </p:sp>
    </p:spTree>
    <p:extLst>
      <p:ext uri="{BB962C8B-B14F-4D97-AF65-F5344CB8AC3E}">
        <p14:creationId xmlns:p14="http://schemas.microsoft.com/office/powerpoint/2010/main" val="1909716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10b6cce123_0_0:notes"/>
          <p:cNvSpPr txBox="1">
            <a:spLocks noGrp="1"/>
          </p:cNvSpPr>
          <p:nvPr>
            <p:ph type="body" idx="1"/>
          </p:nvPr>
        </p:nvSpPr>
        <p:spPr>
          <a:xfrm>
            <a:off x="731520" y="4560570"/>
            <a:ext cx="5852100" cy="43206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01" name="Google Shape;101;g310b6cce123_0_0:notes"/>
          <p:cNvSpPr>
            <a:spLocks noGrp="1" noRot="1" noChangeAspect="1"/>
          </p:cNvSpPr>
          <p:nvPr>
            <p:ph type="sldImg" idx="2"/>
          </p:nvPr>
        </p:nvSpPr>
        <p:spPr>
          <a:xfrm>
            <a:off x="457200" y="719138"/>
            <a:ext cx="6400800" cy="36006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a:extLst>
            <a:ext uri="{FF2B5EF4-FFF2-40B4-BE49-F238E27FC236}">
              <a16:creationId xmlns:a16="http://schemas.microsoft.com/office/drawing/2014/main" id="{4FD0CDB8-3BE6-F58F-4C4D-61962F059820}"/>
            </a:ext>
          </a:extLst>
        </p:cNvPr>
        <p:cNvGrpSpPr/>
        <p:nvPr/>
      </p:nvGrpSpPr>
      <p:grpSpPr>
        <a:xfrm>
          <a:off x="0" y="0"/>
          <a:ext cx="0" cy="0"/>
          <a:chOff x="0" y="0"/>
          <a:chExt cx="0" cy="0"/>
        </a:xfrm>
      </p:grpSpPr>
      <p:sp>
        <p:nvSpPr>
          <p:cNvPr id="319" name="Google Shape;319;g3111b5741f6_0_44:notes">
            <a:extLst>
              <a:ext uri="{FF2B5EF4-FFF2-40B4-BE49-F238E27FC236}">
                <a16:creationId xmlns:a16="http://schemas.microsoft.com/office/drawing/2014/main" id="{E979B844-724D-0139-66FC-306070D4F93D}"/>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111b5741f6_0_44:notes">
            <a:extLst>
              <a:ext uri="{FF2B5EF4-FFF2-40B4-BE49-F238E27FC236}">
                <a16:creationId xmlns:a16="http://schemas.microsoft.com/office/drawing/2014/main" id="{8E0316E6-7B73-4FA6-E582-0FB74EF38CA8}"/>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21" name="Google Shape;321;g3111b5741f6_0_44:notes">
            <a:extLst>
              <a:ext uri="{FF2B5EF4-FFF2-40B4-BE49-F238E27FC236}">
                <a16:creationId xmlns:a16="http://schemas.microsoft.com/office/drawing/2014/main" id="{3D278249-3A0B-A970-F934-9632119B3E42}"/>
              </a:ext>
            </a:extLst>
          </p:cNvPr>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30</a:t>
            </a:fld>
            <a:endParaRPr/>
          </a:p>
        </p:txBody>
      </p:sp>
    </p:spTree>
    <p:extLst>
      <p:ext uri="{BB962C8B-B14F-4D97-AF65-F5344CB8AC3E}">
        <p14:creationId xmlns:p14="http://schemas.microsoft.com/office/powerpoint/2010/main" val="211930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a:extLst>
            <a:ext uri="{FF2B5EF4-FFF2-40B4-BE49-F238E27FC236}">
              <a16:creationId xmlns:a16="http://schemas.microsoft.com/office/drawing/2014/main" id="{EE5DCEB0-75B1-1BB5-328B-955AB8027584}"/>
            </a:ext>
          </a:extLst>
        </p:cNvPr>
        <p:cNvGrpSpPr/>
        <p:nvPr/>
      </p:nvGrpSpPr>
      <p:grpSpPr>
        <a:xfrm>
          <a:off x="0" y="0"/>
          <a:ext cx="0" cy="0"/>
          <a:chOff x="0" y="0"/>
          <a:chExt cx="0" cy="0"/>
        </a:xfrm>
      </p:grpSpPr>
      <p:sp>
        <p:nvSpPr>
          <p:cNvPr id="327" name="Google Shape;327;g3111b5741f6_0_58:notes">
            <a:extLst>
              <a:ext uri="{FF2B5EF4-FFF2-40B4-BE49-F238E27FC236}">
                <a16:creationId xmlns:a16="http://schemas.microsoft.com/office/drawing/2014/main" id="{EDD02AD3-1E94-0E86-64AE-54DB2CD8B7AD}"/>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3111b5741f6_0_58:notes">
            <a:extLst>
              <a:ext uri="{FF2B5EF4-FFF2-40B4-BE49-F238E27FC236}">
                <a16:creationId xmlns:a16="http://schemas.microsoft.com/office/drawing/2014/main" id="{131D4DF4-5141-36CF-1531-AD09DE123995}"/>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29" name="Google Shape;329;g3111b5741f6_0_58:notes">
            <a:extLst>
              <a:ext uri="{FF2B5EF4-FFF2-40B4-BE49-F238E27FC236}">
                <a16:creationId xmlns:a16="http://schemas.microsoft.com/office/drawing/2014/main" id="{CE22BC92-6AF5-4F87-DFE7-07F58AA97C2C}"/>
              </a:ext>
            </a:extLst>
          </p:cNvPr>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31</a:t>
            </a:fld>
            <a:endParaRPr/>
          </a:p>
        </p:txBody>
      </p:sp>
    </p:spTree>
    <p:extLst>
      <p:ext uri="{BB962C8B-B14F-4D97-AF65-F5344CB8AC3E}">
        <p14:creationId xmlns:p14="http://schemas.microsoft.com/office/powerpoint/2010/main" val="26685088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3116e21320b_2_3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3116e21320b_2_34: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37" name="Google Shape;337;g3116e21320b_2_34: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15:notes"/>
          <p:cNvSpPr txBox="1">
            <a:spLocks noGrp="1"/>
          </p:cNvSpPr>
          <p:nvPr>
            <p:ph type="body" idx="1"/>
          </p:nvPr>
        </p:nvSpPr>
        <p:spPr>
          <a:xfrm>
            <a:off x="974725" y="4560888"/>
            <a:ext cx="5365750" cy="4319587"/>
          </a:xfrm>
          <a:prstGeom prst="rect">
            <a:avLst/>
          </a:prstGeom>
        </p:spPr>
        <p:txBody>
          <a:bodyPr spcFirstLastPara="1" wrap="square" lIns="96650" tIns="48325" rIns="96650" bIns="48325" anchor="t" anchorCtr="0">
            <a:noAutofit/>
          </a:bodyPr>
          <a:lstStyle/>
          <a:p>
            <a:pPr marL="228600" lvl="0" indent="-152400" algn="l" rtl="0">
              <a:lnSpc>
                <a:spcPct val="90000"/>
              </a:lnSpc>
              <a:spcBef>
                <a:spcPts val="0"/>
              </a:spcBef>
              <a:spcAft>
                <a:spcPts val="0"/>
              </a:spcAft>
              <a:buClr>
                <a:schemeClr val="dk1"/>
              </a:buClr>
              <a:buSzPts val="1600"/>
              <a:buChar char="•"/>
            </a:pPr>
            <a:r>
              <a:rPr lang="en-US" sz="1600">
                <a:latin typeface="Calibri"/>
                <a:ea typeface="Calibri"/>
                <a:cs typeface="Calibri"/>
                <a:sym typeface="Calibri"/>
              </a:rPr>
              <a:t>Describe the problem and the solution</a:t>
            </a:r>
            <a:endParaRPr sz="1600">
              <a:latin typeface="Calibri"/>
              <a:ea typeface="Calibri"/>
              <a:cs typeface="Calibri"/>
              <a:sym typeface="Calibri"/>
            </a:endParaRPr>
          </a:p>
          <a:p>
            <a:pPr marL="228600" lvl="0" indent="-152400" algn="l" rtl="0">
              <a:lnSpc>
                <a:spcPct val="90000"/>
              </a:lnSpc>
              <a:spcBef>
                <a:spcPts val="1000"/>
              </a:spcBef>
              <a:spcAft>
                <a:spcPts val="0"/>
              </a:spcAft>
              <a:buClr>
                <a:schemeClr val="dk1"/>
              </a:buClr>
              <a:buSzPts val="1600"/>
              <a:buChar char="•"/>
            </a:pPr>
            <a:r>
              <a:rPr lang="en-US" sz="1600">
                <a:latin typeface="Calibri"/>
                <a:ea typeface="Calibri"/>
                <a:cs typeface="Calibri"/>
                <a:sym typeface="Calibri"/>
              </a:rPr>
              <a:t>What is innovative in your project? </a:t>
            </a:r>
            <a:endParaRPr sz="1600">
              <a:latin typeface="Calibri"/>
              <a:ea typeface="Calibri"/>
              <a:cs typeface="Calibri"/>
              <a:sym typeface="Calibri"/>
            </a:endParaRPr>
          </a:p>
          <a:p>
            <a:pPr marL="228600" lvl="0" indent="-152400" algn="l" rtl="0">
              <a:lnSpc>
                <a:spcPct val="90000"/>
              </a:lnSpc>
              <a:spcBef>
                <a:spcPts val="1000"/>
              </a:spcBef>
              <a:spcAft>
                <a:spcPts val="0"/>
              </a:spcAft>
              <a:buClr>
                <a:schemeClr val="dk1"/>
              </a:buClr>
              <a:buSzPts val="1600"/>
              <a:buChar char="•"/>
            </a:pPr>
            <a:r>
              <a:rPr lang="en-US" sz="1600">
                <a:latin typeface="Calibri"/>
                <a:ea typeface="Calibri"/>
                <a:cs typeface="Calibri"/>
                <a:sym typeface="Calibri"/>
              </a:rPr>
              <a:t>What has been accomplished?</a:t>
            </a:r>
            <a:endParaRPr sz="1600">
              <a:latin typeface="Calibri"/>
              <a:ea typeface="Calibri"/>
              <a:cs typeface="Calibri"/>
              <a:sym typeface="Calibri"/>
            </a:endParaRPr>
          </a:p>
          <a:p>
            <a:pPr marL="228600" lvl="0" indent="-152400" algn="l" rtl="0">
              <a:lnSpc>
                <a:spcPct val="90000"/>
              </a:lnSpc>
              <a:spcBef>
                <a:spcPts val="1000"/>
              </a:spcBef>
              <a:spcAft>
                <a:spcPts val="0"/>
              </a:spcAft>
              <a:buClr>
                <a:schemeClr val="dk1"/>
              </a:buClr>
              <a:buSzPts val="1600"/>
              <a:buChar char="•"/>
            </a:pPr>
            <a:r>
              <a:rPr lang="en-US" sz="1600">
                <a:latin typeface="Calibri"/>
                <a:ea typeface="Calibri"/>
                <a:cs typeface="Calibri"/>
                <a:sym typeface="Calibri"/>
              </a:rPr>
              <a:t>What is expected impact of your project?</a:t>
            </a:r>
            <a:endParaRPr sz="100"/>
          </a:p>
        </p:txBody>
      </p:sp>
      <p:sp>
        <p:nvSpPr>
          <p:cNvPr id="344" name="Google Shape;344;p1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3116e21320b_2_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3116e21320b_2_7: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53" name="Google Shape;353;g3116e21320b_2_7: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a:extLst>
            <a:ext uri="{FF2B5EF4-FFF2-40B4-BE49-F238E27FC236}">
              <a16:creationId xmlns:a16="http://schemas.microsoft.com/office/drawing/2014/main" id="{25183570-5A8A-9458-9A65-0658FF4B6B71}"/>
            </a:ext>
          </a:extLst>
        </p:cNvPr>
        <p:cNvGrpSpPr/>
        <p:nvPr/>
      </p:nvGrpSpPr>
      <p:grpSpPr>
        <a:xfrm>
          <a:off x="0" y="0"/>
          <a:ext cx="0" cy="0"/>
          <a:chOff x="0" y="0"/>
          <a:chExt cx="0" cy="0"/>
        </a:xfrm>
      </p:grpSpPr>
      <p:sp>
        <p:nvSpPr>
          <p:cNvPr id="358" name="Google Shape;358;g311acfffafe_0_49:notes">
            <a:extLst>
              <a:ext uri="{FF2B5EF4-FFF2-40B4-BE49-F238E27FC236}">
                <a16:creationId xmlns:a16="http://schemas.microsoft.com/office/drawing/2014/main" id="{D0AB2A85-CBCB-7F3A-A1E5-EE520E5C373D}"/>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311acfffafe_0_49:notes">
            <a:extLst>
              <a:ext uri="{FF2B5EF4-FFF2-40B4-BE49-F238E27FC236}">
                <a16:creationId xmlns:a16="http://schemas.microsoft.com/office/drawing/2014/main" id="{E3D6BD5F-BD28-41A5-BB6C-ADE535A7A25C}"/>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60" name="Google Shape;360;g311acfffafe_0_49:notes">
            <a:extLst>
              <a:ext uri="{FF2B5EF4-FFF2-40B4-BE49-F238E27FC236}">
                <a16:creationId xmlns:a16="http://schemas.microsoft.com/office/drawing/2014/main" id="{02B15425-9113-40C8-05BE-4039C13842F4}"/>
              </a:ext>
            </a:extLst>
          </p:cNvPr>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35</a:t>
            </a:fld>
            <a:endParaRPr/>
          </a:p>
        </p:txBody>
      </p:sp>
    </p:spTree>
    <p:extLst>
      <p:ext uri="{BB962C8B-B14F-4D97-AF65-F5344CB8AC3E}">
        <p14:creationId xmlns:p14="http://schemas.microsoft.com/office/powerpoint/2010/main" val="35900318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a:extLst>
            <a:ext uri="{FF2B5EF4-FFF2-40B4-BE49-F238E27FC236}">
              <a16:creationId xmlns:a16="http://schemas.microsoft.com/office/drawing/2014/main" id="{B22A3D77-4E08-3961-F176-1B4696AEB71D}"/>
            </a:ext>
          </a:extLst>
        </p:cNvPr>
        <p:cNvGrpSpPr/>
        <p:nvPr/>
      </p:nvGrpSpPr>
      <p:grpSpPr>
        <a:xfrm>
          <a:off x="0" y="0"/>
          <a:ext cx="0" cy="0"/>
          <a:chOff x="0" y="0"/>
          <a:chExt cx="0" cy="0"/>
        </a:xfrm>
      </p:grpSpPr>
      <p:sp>
        <p:nvSpPr>
          <p:cNvPr id="358" name="Google Shape;358;g311acfffafe_0_49:notes">
            <a:extLst>
              <a:ext uri="{FF2B5EF4-FFF2-40B4-BE49-F238E27FC236}">
                <a16:creationId xmlns:a16="http://schemas.microsoft.com/office/drawing/2014/main" id="{1D5B3E14-4146-84C5-74CF-5C324FA5BA39}"/>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311acfffafe_0_49:notes">
            <a:extLst>
              <a:ext uri="{FF2B5EF4-FFF2-40B4-BE49-F238E27FC236}">
                <a16:creationId xmlns:a16="http://schemas.microsoft.com/office/drawing/2014/main" id="{5239EF50-ACE0-EF8D-FB0E-FB069B8AFFCF}"/>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60" name="Google Shape;360;g311acfffafe_0_49:notes">
            <a:extLst>
              <a:ext uri="{FF2B5EF4-FFF2-40B4-BE49-F238E27FC236}">
                <a16:creationId xmlns:a16="http://schemas.microsoft.com/office/drawing/2014/main" id="{C0CFE5FF-3A3E-BF46-26E4-56EFCAA3D303}"/>
              </a:ext>
            </a:extLst>
          </p:cNvPr>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36</a:t>
            </a:fld>
            <a:endParaRPr/>
          </a:p>
        </p:txBody>
      </p:sp>
    </p:spTree>
    <p:extLst>
      <p:ext uri="{BB962C8B-B14F-4D97-AF65-F5344CB8AC3E}">
        <p14:creationId xmlns:p14="http://schemas.microsoft.com/office/powerpoint/2010/main" val="423453275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311acfffafe_0_1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311acfffafe_0_10: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68" name="Google Shape;368;g311acfffafe_0_10: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11acfffafe_0_2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11acfffafe_0_20: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78" name="Google Shape;378;g311acfffafe_0_20: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311acfffafe_0_3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311acfffafe_0_30: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88" name="Google Shape;388;g311acfffafe_0_30: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3:notes"/>
          <p:cNvSpPr txBox="1">
            <a:spLocks noGrp="1"/>
          </p:cNvSpPr>
          <p:nvPr>
            <p:ph type="body" idx="1"/>
          </p:nvPr>
        </p:nvSpPr>
        <p:spPr>
          <a:xfrm>
            <a:off x="974725" y="4560888"/>
            <a:ext cx="5365750" cy="4319587"/>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09" name="Google Shape;109;p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311acfffafe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311acfffafe_0_39: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397" name="Google Shape;397;g311acfffafe_0_39: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40</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3116e21320b_2_62: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3116e21320b_2_62: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457200" lvl="0" indent="-349250" algn="l" rtl="0">
              <a:spcBef>
                <a:spcPts val="400"/>
              </a:spcBef>
              <a:spcAft>
                <a:spcPts val="0"/>
              </a:spcAft>
              <a:buClr>
                <a:srgbClr val="1CADE4"/>
              </a:buClr>
              <a:buSzPts val="1900"/>
              <a:buFont typeface="Calibri"/>
              <a:buChar char="●"/>
            </a:pPr>
            <a:r>
              <a:rPr lang="en-US" sz="1900" b="1">
                <a:solidFill>
                  <a:srgbClr val="3F3F3F"/>
                </a:solidFill>
                <a:latin typeface="Calibri"/>
                <a:ea typeface="Calibri"/>
                <a:cs typeface="Calibri"/>
                <a:sym typeface="Calibri"/>
              </a:rPr>
              <a:t>EkHunter</a:t>
            </a:r>
            <a:r>
              <a:rPr lang="en-US" sz="1900">
                <a:solidFill>
                  <a:srgbClr val="3F3F3F"/>
                </a:solidFill>
                <a:latin typeface="Calibri"/>
                <a:ea typeface="Calibri"/>
                <a:cs typeface="Calibri"/>
                <a:sym typeface="Calibri"/>
              </a:rPr>
              <a:t>:</a:t>
            </a:r>
            <a:endParaRPr sz="1900">
              <a:solidFill>
                <a:srgbClr val="3F3F3F"/>
              </a:solidFill>
              <a:latin typeface="Calibri"/>
              <a:ea typeface="Calibri"/>
              <a:cs typeface="Calibri"/>
              <a:sym typeface="Calibri"/>
            </a:endParaRPr>
          </a:p>
          <a:p>
            <a:pPr marL="914400" lvl="1" indent="-349250" algn="l" rtl="0">
              <a:spcBef>
                <a:spcPts val="0"/>
              </a:spcBef>
              <a:spcAft>
                <a:spcPts val="0"/>
              </a:spcAft>
              <a:buClr>
                <a:srgbClr val="1CADE4"/>
              </a:buClr>
              <a:buSzPts val="1900"/>
              <a:buFont typeface="Calibri"/>
              <a:buChar char="○"/>
            </a:pPr>
            <a:r>
              <a:rPr lang="en-US" sz="1900">
                <a:solidFill>
                  <a:srgbClr val="3F3F3F"/>
                </a:solidFill>
                <a:latin typeface="Calibri"/>
                <a:ea typeface="Calibri"/>
                <a:cs typeface="Calibri"/>
                <a:sym typeface="Calibri"/>
              </a:rPr>
              <a:t>Automatically detects presence of web-based exploit vulnerabilities, and derives test cases to compromise integrity of exploit kit and even kit operator.</a:t>
            </a:r>
            <a:endParaRPr sz="700"/>
          </a:p>
        </p:txBody>
      </p:sp>
      <p:sp>
        <p:nvSpPr>
          <p:cNvPr id="118" name="Google Shape;118;g3116e21320b_2_62: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116e21320b_4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3116e21320b_4_0: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26" name="Google Shape;126;g3116e21320b_4_0: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3116e21320b_2_6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3116e21320b_2_69: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34" name="Google Shape;134;g3116e21320b_2_69: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116e21320b_2_5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116e21320b_2_55:notes"/>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42" name="Google Shape;142;g3116e21320b_2_55:notes"/>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a:extLst>
            <a:ext uri="{FF2B5EF4-FFF2-40B4-BE49-F238E27FC236}">
              <a16:creationId xmlns:a16="http://schemas.microsoft.com/office/drawing/2014/main" id="{A71D3C69-7B53-1922-A9A3-6E7CD57160F3}"/>
            </a:ext>
          </a:extLst>
        </p:cNvPr>
        <p:cNvGrpSpPr/>
        <p:nvPr/>
      </p:nvGrpSpPr>
      <p:grpSpPr>
        <a:xfrm>
          <a:off x="0" y="0"/>
          <a:ext cx="0" cy="0"/>
          <a:chOff x="0" y="0"/>
          <a:chExt cx="0" cy="0"/>
        </a:xfrm>
      </p:grpSpPr>
      <p:sp>
        <p:nvSpPr>
          <p:cNvPr id="148" name="Google Shape;148;g3111b5741f6_0_0:notes">
            <a:extLst>
              <a:ext uri="{FF2B5EF4-FFF2-40B4-BE49-F238E27FC236}">
                <a16:creationId xmlns:a16="http://schemas.microsoft.com/office/drawing/2014/main" id="{1D49CA71-83D1-6C26-1F06-422EE95244BE}"/>
              </a:ext>
            </a:extLst>
          </p:cNvPr>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3111b5741f6_0_0:notes">
            <a:extLst>
              <a:ext uri="{FF2B5EF4-FFF2-40B4-BE49-F238E27FC236}">
                <a16:creationId xmlns:a16="http://schemas.microsoft.com/office/drawing/2014/main" id="{FB89C1B2-914D-28F8-D61C-CE572A0E93F7}"/>
              </a:ext>
            </a:extLst>
          </p:cNvPr>
          <p:cNvSpPr txBox="1">
            <a:spLocks noGrp="1"/>
          </p:cNvSpPr>
          <p:nvPr>
            <p:ph type="body" idx="1"/>
          </p:nvPr>
        </p:nvSpPr>
        <p:spPr>
          <a:xfrm>
            <a:off x="974725" y="4560888"/>
            <a:ext cx="5365800" cy="4319700"/>
          </a:xfrm>
          <a:prstGeom prst="rect">
            <a:avLst/>
          </a:prstGeom>
        </p:spPr>
        <p:txBody>
          <a:bodyPr spcFirstLastPara="1" wrap="square" lIns="96650" tIns="48325" rIns="96650" bIns="48325" anchor="t" anchorCtr="0">
            <a:noAutofit/>
          </a:bodyPr>
          <a:lstStyle/>
          <a:p>
            <a:pPr marL="0" lvl="0" indent="0" algn="l" rtl="0">
              <a:spcBef>
                <a:spcPts val="360"/>
              </a:spcBef>
              <a:spcAft>
                <a:spcPts val="0"/>
              </a:spcAft>
              <a:buNone/>
            </a:pPr>
            <a:endParaRPr/>
          </a:p>
        </p:txBody>
      </p:sp>
      <p:sp>
        <p:nvSpPr>
          <p:cNvPr id="150" name="Google Shape;150;g3111b5741f6_0_0:notes">
            <a:extLst>
              <a:ext uri="{FF2B5EF4-FFF2-40B4-BE49-F238E27FC236}">
                <a16:creationId xmlns:a16="http://schemas.microsoft.com/office/drawing/2014/main" id="{DF6782BD-D7FD-0004-4010-7C2A0D9BFA05}"/>
              </a:ext>
            </a:extLst>
          </p:cNvPr>
          <p:cNvSpPr txBox="1">
            <a:spLocks noGrp="1"/>
          </p:cNvSpPr>
          <p:nvPr>
            <p:ph type="sldNum" idx="12"/>
          </p:nvPr>
        </p:nvSpPr>
        <p:spPr>
          <a:xfrm>
            <a:off x="4144963" y="9121775"/>
            <a:ext cx="3170100" cy="479400"/>
          </a:xfrm>
          <a:prstGeom prst="rect">
            <a:avLst/>
          </a:prstGeom>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11267275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9" name="Google Shape;19;p17"/>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1"/>
        <p:cNvGrpSpPr/>
        <p:nvPr/>
      </p:nvGrpSpPr>
      <p:grpSpPr>
        <a:xfrm>
          <a:off x="0" y="0"/>
          <a:ext cx="0" cy="0"/>
          <a:chOff x="0" y="0"/>
          <a:chExt cx="0" cy="0"/>
        </a:xfrm>
      </p:grpSpPr>
      <p:sp>
        <p:nvSpPr>
          <p:cNvPr id="72" name="Google Shape;72;p26"/>
          <p:cNvSpPr txBox="1">
            <a:spLocks noGrp="1"/>
          </p:cNvSpPr>
          <p:nvPr>
            <p:ph type="title"/>
          </p:nvPr>
        </p:nvSpPr>
        <p:spPr>
          <a:xfrm>
            <a:off x="304800" y="311383"/>
            <a:ext cx="11430000" cy="83161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26"/>
          <p:cNvSpPr txBox="1">
            <a:spLocks noGrp="1"/>
          </p:cNvSpPr>
          <p:nvPr>
            <p:ph type="body" idx="1"/>
          </p:nvPr>
        </p:nvSpPr>
        <p:spPr>
          <a:xfrm rot="5400000">
            <a:off x="3522266" y="-1964135"/>
            <a:ext cx="4995069" cy="114300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4" name="Google Shape;74;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5" name="Google Shape;75;p26"/>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6"/>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7"/>
        <p:cNvGrpSpPr/>
        <p:nvPr/>
      </p:nvGrpSpPr>
      <p:grpSpPr>
        <a:xfrm>
          <a:off x="0" y="0"/>
          <a:ext cx="0" cy="0"/>
          <a:chOff x="0" y="0"/>
          <a:chExt cx="0" cy="0"/>
        </a:xfrm>
      </p:grpSpPr>
      <p:sp>
        <p:nvSpPr>
          <p:cNvPr id="78" name="Google Shape;78;p2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2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0" name="Google Shape;80;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27"/>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7"/>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8"/>
          <p:cNvSpPr txBox="1">
            <a:spLocks noGrp="1"/>
          </p:cNvSpPr>
          <p:nvPr>
            <p:ph type="title"/>
          </p:nvPr>
        </p:nvSpPr>
        <p:spPr>
          <a:xfrm>
            <a:off x="304800" y="311383"/>
            <a:ext cx="11430000" cy="83161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8"/>
          <p:cNvSpPr txBox="1">
            <a:spLocks noGrp="1"/>
          </p:cNvSpPr>
          <p:nvPr>
            <p:ph type="body" idx="1"/>
          </p:nvPr>
        </p:nvSpPr>
        <p:spPr>
          <a:xfrm>
            <a:off x="304800" y="1253330"/>
            <a:ext cx="11430000" cy="499506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5" name="Google Shape;25;p18"/>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8"/>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19"/>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9"/>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20"/>
          <p:cNvSpPr txBox="1">
            <a:spLocks noGrp="1"/>
          </p:cNvSpPr>
          <p:nvPr>
            <p:ph type="title"/>
          </p:nvPr>
        </p:nvSpPr>
        <p:spPr>
          <a:xfrm>
            <a:off x="304800" y="311383"/>
            <a:ext cx="11430000" cy="83161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2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 name="Google Shape;35;p2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7" name="Google Shape;37;p20"/>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0"/>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2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2" name="Google Shape;42;p2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2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4" name="Google Shape;44;p2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6" name="Google Shape;46;p21"/>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1"/>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2"/>
          <p:cNvSpPr txBox="1">
            <a:spLocks noGrp="1"/>
          </p:cNvSpPr>
          <p:nvPr>
            <p:ph type="title"/>
          </p:nvPr>
        </p:nvSpPr>
        <p:spPr>
          <a:xfrm>
            <a:off x="304800" y="311383"/>
            <a:ext cx="11430000" cy="83161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1" name="Google Shape;51;p22"/>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2"/>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23"/>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3"/>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2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0" name="Google Shape;60;p2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1" name="Google Shape;6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2" name="Google Shape;62;p24"/>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4"/>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 name="Google Shape;66;p25"/>
          <p:cNvSpPr>
            <a:spLocks noGrp="1"/>
          </p:cNvSpPr>
          <p:nvPr>
            <p:ph type="pic" idx="2"/>
          </p:nvPr>
        </p:nvSpPr>
        <p:spPr>
          <a:xfrm>
            <a:off x="5183188" y="987425"/>
            <a:ext cx="6172200" cy="4873625"/>
          </a:xfrm>
          <a:prstGeom prst="rect">
            <a:avLst/>
          </a:prstGeom>
          <a:noFill/>
          <a:ln>
            <a:noFill/>
          </a:ln>
        </p:spPr>
      </p:sp>
      <p:sp>
        <p:nvSpPr>
          <p:cNvPr id="67" name="Google Shape;67;p2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8" name="Google Shape;68;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25"/>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5"/>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304800" y="311383"/>
            <a:ext cx="11430000" cy="831617"/>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600"/>
              <a:buFont typeface="Calibri"/>
              <a:buNone/>
              <a:defRPr sz="3600" b="1"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6"/>
          <p:cNvSpPr txBox="1">
            <a:spLocks noGrp="1"/>
          </p:cNvSpPr>
          <p:nvPr>
            <p:ph type="body" idx="1"/>
          </p:nvPr>
        </p:nvSpPr>
        <p:spPr>
          <a:xfrm>
            <a:off x="304800" y="1253330"/>
            <a:ext cx="11430000" cy="4995069"/>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14" name="Google Shape;14;p16"/>
          <p:cNvPicPr preferRelativeResize="0"/>
          <p:nvPr/>
        </p:nvPicPr>
        <p:blipFill rotWithShape="1">
          <a:blip r:embed="rId13">
            <a:alphaModFix/>
          </a:blip>
          <a:srcRect/>
          <a:stretch/>
        </p:blipFill>
        <p:spPr>
          <a:xfrm>
            <a:off x="10722583" y="-78998"/>
            <a:ext cx="1567234" cy="831617"/>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cs0016@uah.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mailto:wpl0001@uah.edu" TargetMode="External"/><Relationship Id="rId4" Type="http://schemas.openxmlformats.org/officeDocument/2006/relationships/hyperlink" Target="mailto:ajb0093@uah.edu"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dx.doi.org/10.14722/ndss.2015.23237"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p:nvPr/>
        </p:nvSpPr>
        <p:spPr>
          <a:xfrm>
            <a:off x="1068000" y="6101650"/>
            <a:ext cx="10056000" cy="692100"/>
          </a:xfrm>
          <a:prstGeom prst="rect">
            <a:avLst/>
          </a:prstGeom>
          <a:noFill/>
          <a:ln>
            <a:noFill/>
          </a:ln>
        </p:spPr>
        <p:txBody>
          <a:bodyPr spcFirstLastPara="1" wrap="square" lIns="91425" tIns="45700" rIns="91425" bIns="45700" anchor="t" anchorCtr="0">
            <a:noAutofit/>
          </a:bodyPr>
          <a:lstStyle/>
          <a:p>
            <a:pPr marL="342900" marR="0" lvl="0" indent="-342900" algn="ctr" rtl="0">
              <a:lnSpc>
                <a:spcPct val="90000"/>
              </a:lnSpc>
              <a:spcBef>
                <a:spcPts val="0"/>
              </a:spcBef>
              <a:spcAft>
                <a:spcPts val="0"/>
              </a:spcAft>
              <a:buNone/>
            </a:pPr>
            <a:r>
              <a:rPr lang="en-US" sz="2000" b="1" i="0" u="none" strike="noStrike" cap="none">
                <a:solidFill>
                  <a:schemeClr val="dk1"/>
                </a:solidFill>
                <a:latin typeface="Arial"/>
                <a:ea typeface="Arial"/>
                <a:cs typeface="Arial"/>
                <a:sym typeface="Arial"/>
              </a:rPr>
              <a:t>email: </a:t>
            </a:r>
            <a:r>
              <a:rPr lang="en-US" sz="2000" b="1" i="0" u="sng" strike="noStrike" cap="none">
                <a:solidFill>
                  <a:schemeClr val="hlink"/>
                </a:solidFill>
                <a:hlinkClick r:id="rId3"/>
              </a:rPr>
              <a:t>ncs0016@uah</a:t>
            </a:r>
            <a:r>
              <a:rPr lang="en-US" sz="2000" b="1" u="sng">
                <a:solidFill>
                  <a:schemeClr val="hlink"/>
                </a:solidFill>
                <a:hlinkClick r:id="rId3"/>
              </a:rPr>
              <a:t>.edu</a:t>
            </a:r>
            <a:r>
              <a:rPr lang="en-US" sz="2000" b="1">
                <a:solidFill>
                  <a:schemeClr val="dk1"/>
                </a:solidFill>
              </a:rPr>
              <a:t>, </a:t>
            </a:r>
            <a:r>
              <a:rPr lang="en-US" sz="2000" b="1" u="sng">
                <a:solidFill>
                  <a:schemeClr val="hlink"/>
                </a:solidFill>
                <a:hlinkClick r:id="rId4"/>
              </a:rPr>
              <a:t>ajb0093@uah.edu</a:t>
            </a:r>
            <a:r>
              <a:rPr lang="en-US" sz="2000">
                <a:solidFill>
                  <a:schemeClr val="dk1"/>
                </a:solidFill>
                <a:latin typeface="Comic Sans MS"/>
                <a:ea typeface="Comic Sans MS"/>
                <a:cs typeface="Comic Sans MS"/>
                <a:sym typeface="Comic Sans MS"/>
              </a:rPr>
              <a:t>, </a:t>
            </a:r>
            <a:r>
              <a:rPr lang="en-US" sz="2000" b="1" u="sng">
                <a:solidFill>
                  <a:schemeClr val="hlink"/>
                </a:solidFill>
                <a:hlinkClick r:id="rId5"/>
              </a:rPr>
              <a:t>wpl0001@uah.edu</a:t>
            </a:r>
            <a:r>
              <a:rPr lang="en-US" sz="2000" b="1">
                <a:solidFill>
                  <a:schemeClr val="dk1"/>
                </a:solidFill>
                <a:latin typeface="Comic Sans MS"/>
                <a:ea typeface="Comic Sans MS"/>
                <a:cs typeface="Comic Sans MS"/>
                <a:sym typeface="Comic Sans MS"/>
              </a:rPr>
              <a:t> </a:t>
            </a:r>
            <a:endParaRPr sz="1000" b="1"/>
          </a:p>
        </p:txBody>
      </p:sp>
      <p:sp>
        <p:nvSpPr>
          <p:cNvPr id="89" name="Google Shape;89;p1"/>
          <p:cNvSpPr txBox="1">
            <a:spLocks noGrp="1"/>
          </p:cNvSpPr>
          <p:nvPr>
            <p:ph type="ctrTitle"/>
          </p:nvPr>
        </p:nvSpPr>
        <p:spPr>
          <a:xfrm>
            <a:off x="2057400" y="780250"/>
            <a:ext cx="8077200" cy="23604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4800"/>
              <a:buFont typeface="Calibri"/>
              <a:buNone/>
            </a:pPr>
            <a:r>
              <a:rPr lang="en-US" sz="4800">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Charger </a:t>
            </a:r>
            <a:r>
              <a:rPr lang="en-US" sz="4800">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
                  </a:ext>
                </a:extLst>
              </a:rPr>
              <a:t>Active </a:t>
            </a:r>
            <a:r>
              <a:rPr lang="en-US" sz="4800">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2"/>
                  </a:ext>
                </a:extLst>
              </a:rPr>
              <a:t>Shield - Adversarial Attack Tool Defense</a:t>
            </a:r>
            <a:endParaRPr sz="4800"/>
          </a:p>
        </p:txBody>
      </p:sp>
      <p:sp>
        <p:nvSpPr>
          <p:cNvPr id="90" name="Google Shape;90;p1"/>
          <p:cNvSpPr txBox="1">
            <a:spLocks noGrp="1"/>
          </p:cNvSpPr>
          <p:nvPr>
            <p:ph type="subTitle" idx="1"/>
          </p:nvPr>
        </p:nvSpPr>
        <p:spPr>
          <a:xfrm>
            <a:off x="2743200" y="3374950"/>
            <a:ext cx="6400800" cy="2492400"/>
          </a:xfrm>
          <a:prstGeom prst="rect">
            <a:avLst/>
          </a:prstGeom>
          <a:noFill/>
          <a:ln>
            <a:noFill/>
          </a:ln>
        </p:spPr>
        <p:txBody>
          <a:bodyPr spcFirstLastPara="1" wrap="square" lIns="91425" tIns="45700" rIns="91425" bIns="45700" anchor="t" anchorCtr="0">
            <a:normAutofit fontScale="92500" lnSpcReduction="20000"/>
          </a:bodyPr>
          <a:lstStyle/>
          <a:p>
            <a:pPr marL="0" lvl="0" indent="0" algn="ctr" rtl="0">
              <a:lnSpc>
                <a:spcPct val="80000"/>
              </a:lnSpc>
              <a:spcBef>
                <a:spcPts val="0"/>
              </a:spcBef>
              <a:spcAft>
                <a:spcPts val="0"/>
              </a:spcAft>
              <a:buClr>
                <a:schemeClr val="dk1"/>
              </a:buClr>
              <a:buSzPts val="2400"/>
              <a:buNone/>
            </a:pPr>
            <a:r>
              <a:rPr lang="en-US"/>
              <a:t>Noah Sickels, Adam Brannon, William Lochte</a:t>
            </a:r>
            <a:endParaRPr/>
          </a:p>
          <a:p>
            <a:pPr marL="0" lvl="0" indent="0" algn="ctr" rtl="0">
              <a:lnSpc>
                <a:spcPct val="80000"/>
              </a:lnSpc>
              <a:spcBef>
                <a:spcPts val="0"/>
              </a:spcBef>
              <a:spcAft>
                <a:spcPts val="0"/>
              </a:spcAft>
              <a:buClr>
                <a:schemeClr val="dk1"/>
              </a:buClr>
              <a:buSzPts val="2400"/>
              <a:buNone/>
            </a:pPr>
            <a:endParaRPr/>
          </a:p>
          <a:p>
            <a:pPr marL="0" lvl="0" indent="0" algn="ctr" rtl="0">
              <a:lnSpc>
                <a:spcPct val="80000"/>
              </a:lnSpc>
              <a:spcBef>
                <a:spcPts val="1000"/>
              </a:spcBef>
              <a:spcAft>
                <a:spcPts val="0"/>
              </a:spcAft>
              <a:buClr>
                <a:schemeClr val="dk1"/>
              </a:buClr>
              <a:buSzPts val="2400"/>
              <a:buNone/>
            </a:pPr>
            <a:r>
              <a:rPr lang="en-US"/>
              <a:t>MENTOR: Dr. David Coe</a:t>
            </a:r>
            <a:endParaRPr/>
          </a:p>
          <a:p>
            <a:pPr marL="0" lvl="0" indent="0" algn="l" rtl="0">
              <a:lnSpc>
                <a:spcPct val="120000"/>
              </a:lnSpc>
              <a:spcBef>
                <a:spcPts val="0"/>
              </a:spcBef>
              <a:spcAft>
                <a:spcPts val="0"/>
              </a:spcAft>
              <a:buClr>
                <a:schemeClr val="dk1"/>
              </a:buClr>
              <a:buSzPts val="2400"/>
              <a:buNone/>
            </a:pPr>
            <a:endParaRPr/>
          </a:p>
          <a:p>
            <a:pPr marL="0" lvl="0" indent="0" algn="ctr" rtl="0">
              <a:lnSpc>
                <a:spcPct val="120000"/>
              </a:lnSpc>
              <a:spcBef>
                <a:spcPts val="600"/>
              </a:spcBef>
              <a:spcAft>
                <a:spcPts val="0"/>
              </a:spcAft>
              <a:buClr>
                <a:schemeClr val="dk1"/>
              </a:buClr>
              <a:buSzPts val="2400"/>
              <a:buNone/>
            </a:pPr>
            <a:r>
              <a:rPr lang="en-US"/>
              <a:t>CPE 488: Cybersecurity Engineering Capstone I</a:t>
            </a:r>
            <a:endParaRPr sz="2400"/>
          </a:p>
          <a:p>
            <a:pPr marL="0" lvl="0" indent="0" algn="ctr" rtl="0">
              <a:lnSpc>
                <a:spcPct val="120000"/>
              </a:lnSpc>
              <a:spcBef>
                <a:spcPts val="600"/>
              </a:spcBef>
              <a:spcAft>
                <a:spcPts val="0"/>
              </a:spcAft>
              <a:buClr>
                <a:schemeClr val="dk1"/>
              </a:buClr>
              <a:buSzPts val="2400"/>
              <a:buNone/>
            </a:pPr>
            <a:r>
              <a:rPr lang="en-US" sz="2400"/>
              <a:t>Electrical and Computer Engineering </a:t>
            </a:r>
            <a:br>
              <a:rPr lang="en-US" sz="2400"/>
            </a:br>
            <a:r>
              <a:rPr lang="en-US" sz="2400"/>
              <a:t>The University of Alabama in Huntsville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CDF383D5-A682-596C-896E-7D682B7F0110}"/>
            </a:ext>
          </a:extLst>
        </p:cNvPr>
        <p:cNvGrpSpPr/>
        <p:nvPr/>
      </p:nvGrpSpPr>
      <p:grpSpPr>
        <a:xfrm>
          <a:off x="0" y="0"/>
          <a:ext cx="0" cy="0"/>
          <a:chOff x="0" y="0"/>
          <a:chExt cx="0" cy="0"/>
        </a:xfrm>
      </p:grpSpPr>
      <p:sp>
        <p:nvSpPr>
          <p:cNvPr id="159" name="Google Shape;159;p6">
            <a:extLst>
              <a:ext uri="{FF2B5EF4-FFF2-40B4-BE49-F238E27FC236}">
                <a16:creationId xmlns:a16="http://schemas.microsoft.com/office/drawing/2014/main" id="{7AEF6C10-D76B-D727-4265-ADF47128F5B5}"/>
              </a:ext>
            </a:extLst>
          </p:cNvPr>
          <p:cNvSpPr txBox="1">
            <a:spLocks noGrp="1"/>
          </p:cNvSpPr>
          <p:nvPr>
            <p:ph type="title"/>
          </p:nvPr>
        </p:nvSpPr>
        <p:spPr>
          <a:xfrm>
            <a:off x="304800" y="311383"/>
            <a:ext cx="11430000" cy="83161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Calibri"/>
              <a:buNone/>
            </a:pPr>
            <a:r>
              <a:rPr lang="en-US" sz="4000"/>
              <a:t>Engineering Requirements</a:t>
            </a:r>
            <a:endParaRPr/>
          </a:p>
        </p:txBody>
      </p:sp>
      <p:sp>
        <p:nvSpPr>
          <p:cNvPr id="160" name="Google Shape;160;p6">
            <a:extLst>
              <a:ext uri="{FF2B5EF4-FFF2-40B4-BE49-F238E27FC236}">
                <a16:creationId xmlns:a16="http://schemas.microsoft.com/office/drawing/2014/main" id="{91B5C1EB-D238-E3D7-D2AA-03582F5D33E5}"/>
              </a:ext>
            </a:extLst>
          </p:cNvPr>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161" name="Google Shape;161;p6">
            <a:extLst>
              <a:ext uri="{FF2B5EF4-FFF2-40B4-BE49-F238E27FC236}">
                <a16:creationId xmlns:a16="http://schemas.microsoft.com/office/drawing/2014/main" id="{9A9AD115-1C79-535C-7BCB-553A893769B2}"/>
              </a:ext>
            </a:extLst>
          </p:cNvPr>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graphicFrame>
        <p:nvGraphicFramePr>
          <p:cNvPr id="2" name="Table 1">
            <a:extLst>
              <a:ext uri="{FF2B5EF4-FFF2-40B4-BE49-F238E27FC236}">
                <a16:creationId xmlns:a16="http://schemas.microsoft.com/office/drawing/2014/main" id="{0FA1DCBF-5F3B-82E9-7B94-F011652693B2}"/>
              </a:ext>
            </a:extLst>
          </p:cNvPr>
          <p:cNvGraphicFramePr>
            <a:graphicFrameLocks noGrp="1"/>
          </p:cNvGraphicFramePr>
          <p:nvPr>
            <p:extLst>
              <p:ext uri="{D42A27DB-BD31-4B8C-83A1-F6EECF244321}">
                <p14:modId xmlns:p14="http://schemas.microsoft.com/office/powerpoint/2010/main" val="175742628"/>
              </p:ext>
            </p:extLst>
          </p:nvPr>
        </p:nvGraphicFramePr>
        <p:xfrm>
          <a:off x="304800" y="1165860"/>
          <a:ext cx="11345917" cy="5182389"/>
        </p:xfrm>
        <a:graphic>
          <a:graphicData uri="http://schemas.openxmlformats.org/drawingml/2006/table">
            <a:tbl>
              <a:tblPr firstRow="1" bandRow="1">
                <a:tableStyleId>{35758FB7-9AC5-4552-8A53-C91805E547FA}</a:tableStyleId>
              </a:tblPr>
              <a:tblGrid>
                <a:gridCol w="2881942">
                  <a:extLst>
                    <a:ext uri="{9D8B030D-6E8A-4147-A177-3AD203B41FA5}">
                      <a16:colId xmlns:a16="http://schemas.microsoft.com/office/drawing/2014/main" val="424999773"/>
                    </a:ext>
                  </a:extLst>
                </a:gridCol>
                <a:gridCol w="8463975">
                  <a:extLst>
                    <a:ext uri="{9D8B030D-6E8A-4147-A177-3AD203B41FA5}">
                      <a16:colId xmlns:a16="http://schemas.microsoft.com/office/drawing/2014/main" val="4173968403"/>
                    </a:ext>
                  </a:extLst>
                </a:gridCol>
              </a:tblGrid>
              <a:tr h="349321">
                <a:tc>
                  <a:txBody>
                    <a:bodyPr/>
                    <a:lstStyle/>
                    <a:p>
                      <a:r>
                        <a:rPr lang="en-US" sz="1600" b="1" dirty="0"/>
                        <a:t>Marketing Requirements</a:t>
                      </a:r>
                    </a:p>
                  </a:txBody>
                  <a:tcPr/>
                </a:tc>
                <a:tc>
                  <a:txBody>
                    <a:bodyPr/>
                    <a:lstStyle/>
                    <a:p>
                      <a:r>
                        <a:rPr lang="en-US" sz="1600" b="1" dirty="0"/>
                        <a:t>Engineering Requirements</a:t>
                      </a:r>
                    </a:p>
                  </a:txBody>
                  <a:tcPr/>
                </a:tc>
                <a:extLst>
                  <a:ext uri="{0D108BD9-81ED-4DB2-BD59-A6C34878D82A}">
                    <a16:rowId xmlns:a16="http://schemas.microsoft.com/office/drawing/2014/main" val="1681663069"/>
                  </a:ext>
                </a:extLst>
              </a:tr>
              <a:tr h="861339">
                <a:tc>
                  <a:txBody>
                    <a:bodyPr/>
                    <a:lstStyle/>
                    <a:p>
                      <a:r>
                        <a:rPr lang="en-US" sz="1600" dirty="0"/>
                        <a:t>M1</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t>E1: Workflow must prioritize tools that are at least 30% C/C++ or have memory errors found during static analysis.</a:t>
                      </a:r>
                    </a:p>
                    <a:p>
                      <a:endParaRPr lang="en-US" sz="1600" dirty="0"/>
                    </a:p>
                  </a:txBody>
                  <a:tcPr/>
                </a:tc>
                <a:extLst>
                  <a:ext uri="{0D108BD9-81ED-4DB2-BD59-A6C34878D82A}">
                    <a16:rowId xmlns:a16="http://schemas.microsoft.com/office/drawing/2014/main" val="1908358319"/>
                  </a:ext>
                </a:extLst>
              </a:tr>
              <a:tr h="602937">
                <a:tc>
                  <a:txBody>
                    <a:bodyPr/>
                    <a:lstStyle/>
                    <a:p>
                      <a:r>
                        <a:rPr lang="en-US" sz="1600" dirty="0"/>
                        <a:t>M1, M3</a:t>
                      </a:r>
                    </a:p>
                  </a:txBody>
                  <a:tcPr/>
                </a:tc>
                <a:tc>
                  <a:txBody>
                    <a:bodyPr/>
                    <a:lstStyle/>
                    <a:p>
                      <a:r>
                        <a:rPr lang="en-US" sz="1600" dirty="0"/>
                        <a:t>E2: Must use LDRA static analysis and Valgrind memory leak analysis on both selected attack tools for present vulnerabilities or more favorable testing targets.</a:t>
                      </a:r>
                    </a:p>
                  </a:txBody>
                  <a:tcPr/>
                </a:tc>
                <a:extLst>
                  <a:ext uri="{0D108BD9-81ED-4DB2-BD59-A6C34878D82A}">
                    <a16:rowId xmlns:a16="http://schemas.microsoft.com/office/drawing/2014/main" val="903400615"/>
                  </a:ext>
                </a:extLst>
              </a:tr>
              <a:tr h="602937">
                <a:tc>
                  <a:txBody>
                    <a:bodyPr/>
                    <a:lstStyle/>
                    <a:p>
                      <a:r>
                        <a:rPr lang="en-US" sz="1600" dirty="0"/>
                        <a:t>M4</a:t>
                      </a:r>
                    </a:p>
                  </a:txBody>
                  <a:tcPr/>
                </a:tc>
                <a:tc>
                  <a:txBody>
                    <a:bodyPr/>
                    <a:lstStyle/>
                    <a:p>
                      <a:r>
                        <a:rPr lang="en-US" sz="1600" dirty="0"/>
                        <a:t>E3: Must develop a fuzzing workflow using three fuzzing tools and approaches and ranking them based on probability of success with selected attack tools.</a:t>
                      </a:r>
                    </a:p>
                  </a:txBody>
                  <a:tcPr/>
                </a:tc>
                <a:extLst>
                  <a:ext uri="{0D108BD9-81ED-4DB2-BD59-A6C34878D82A}">
                    <a16:rowId xmlns:a16="http://schemas.microsoft.com/office/drawing/2014/main" val="1247921689"/>
                  </a:ext>
                </a:extLst>
              </a:tr>
              <a:tr h="349321">
                <a:tc>
                  <a:txBody>
                    <a:bodyPr/>
                    <a:lstStyle/>
                    <a:p>
                      <a:r>
                        <a:rPr lang="en-US" sz="1600" dirty="0"/>
                        <a:t>M1, M5, M6</a:t>
                      </a:r>
                    </a:p>
                  </a:txBody>
                  <a:tcPr/>
                </a:tc>
                <a:tc>
                  <a:txBody>
                    <a:bodyPr/>
                    <a:lstStyle/>
                    <a:p>
                      <a:r>
                        <a:rPr lang="en-US" sz="1600" dirty="0"/>
                        <a:t>E4: Must demonstrate fuzzing workflow on both selected attack tools.</a:t>
                      </a:r>
                    </a:p>
                  </a:txBody>
                  <a:tcPr/>
                </a:tc>
                <a:extLst>
                  <a:ext uri="{0D108BD9-81ED-4DB2-BD59-A6C34878D82A}">
                    <a16:rowId xmlns:a16="http://schemas.microsoft.com/office/drawing/2014/main" val="2331064129"/>
                  </a:ext>
                </a:extLst>
              </a:tr>
              <a:tr h="602937">
                <a:tc>
                  <a:txBody>
                    <a:bodyPr/>
                    <a:lstStyle/>
                    <a:p>
                      <a:r>
                        <a:rPr lang="en-US" sz="1600" dirty="0"/>
                        <a:t>M5, M6, M7</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t>E5: Workflow must find at least one exploitable vulnerability (crash or hang) within the attacking application.</a:t>
                      </a:r>
                    </a:p>
                  </a:txBody>
                  <a:tcPr/>
                </a:tc>
                <a:extLst>
                  <a:ext uri="{0D108BD9-81ED-4DB2-BD59-A6C34878D82A}">
                    <a16:rowId xmlns:a16="http://schemas.microsoft.com/office/drawing/2014/main" val="3844526738"/>
                  </a:ext>
                </a:extLst>
              </a:tr>
              <a:tr h="349321">
                <a:tc>
                  <a:txBody>
                    <a:bodyPr/>
                    <a:lstStyle/>
                    <a:p>
                      <a:r>
                        <a:rPr lang="en-US" sz="1600" dirty="0"/>
                        <a:t>M7, M8</a:t>
                      </a:r>
                    </a:p>
                  </a:txBody>
                  <a:tcPr/>
                </a:tc>
                <a:tc>
                  <a:txBody>
                    <a:bodyPr/>
                    <a:lstStyle/>
                    <a:p>
                      <a:r>
                        <a:rPr lang="en-US" sz="1600" dirty="0"/>
                        <a:t>E6: Must test two AI/LLMs for creating the active defense responses.</a:t>
                      </a:r>
                    </a:p>
                  </a:txBody>
                  <a:tcPr/>
                </a:tc>
                <a:extLst>
                  <a:ext uri="{0D108BD9-81ED-4DB2-BD59-A6C34878D82A}">
                    <a16:rowId xmlns:a16="http://schemas.microsoft.com/office/drawing/2014/main" val="1687046593"/>
                  </a:ext>
                </a:extLst>
              </a:tr>
              <a:tr h="602937">
                <a:tc>
                  <a:txBody>
                    <a:bodyPr/>
                    <a:lstStyle/>
                    <a:p>
                      <a:r>
                        <a:rPr lang="en-US" sz="1600" dirty="0"/>
                        <a:t>M9</a:t>
                      </a:r>
                    </a:p>
                  </a:txBody>
                  <a:tcPr/>
                </a:tc>
                <a:tc>
                  <a:txBody>
                    <a:bodyPr/>
                    <a:lstStyle/>
                    <a:p>
                      <a:r>
                        <a:rPr lang="en-US" sz="1600" dirty="0"/>
                        <a:t>E7: The effectiveness of the responses to cause a hang or crash in the attacking applications must be evaluated and saved. </a:t>
                      </a:r>
                    </a:p>
                  </a:txBody>
                  <a:tcPr/>
                </a:tc>
                <a:extLst>
                  <a:ext uri="{0D108BD9-81ED-4DB2-BD59-A6C34878D82A}">
                    <a16:rowId xmlns:a16="http://schemas.microsoft.com/office/drawing/2014/main" val="2225162198"/>
                  </a:ext>
                </a:extLst>
              </a:tr>
              <a:tr h="861339">
                <a:tc>
                  <a:txBody>
                    <a:bodyPr/>
                    <a:lstStyle/>
                    <a:p>
                      <a:r>
                        <a:rPr lang="en-US" sz="1600" dirty="0"/>
                        <a:t>M10</a:t>
                      </a:r>
                    </a:p>
                  </a:txBody>
                  <a:tcPr/>
                </a:tc>
                <a:tc>
                  <a:txBody>
                    <a:bodyPr/>
                    <a:lstStyle/>
                    <a:p>
                      <a:r>
                        <a:rPr lang="en-US" sz="1600" dirty="0"/>
                        <a:t>E8: Must compile rationale for attack tools, fuzzing tools, compatibility results and analysis for testing into an IEEE conference paper using proper formatting with font type, size, headers, and two columns per page.</a:t>
                      </a:r>
                    </a:p>
                  </a:txBody>
                  <a:tcPr/>
                </a:tc>
                <a:extLst>
                  <a:ext uri="{0D108BD9-81ED-4DB2-BD59-A6C34878D82A}">
                    <a16:rowId xmlns:a16="http://schemas.microsoft.com/office/drawing/2014/main" val="601124398"/>
                  </a:ext>
                </a:extLst>
              </a:tr>
            </a:tbl>
          </a:graphicData>
        </a:graphic>
      </p:graphicFrame>
    </p:spTree>
    <p:extLst>
      <p:ext uri="{BB962C8B-B14F-4D97-AF65-F5344CB8AC3E}">
        <p14:creationId xmlns:p14="http://schemas.microsoft.com/office/powerpoint/2010/main" val="6804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a:extLst>
            <a:ext uri="{FF2B5EF4-FFF2-40B4-BE49-F238E27FC236}">
              <a16:creationId xmlns:a16="http://schemas.microsoft.com/office/drawing/2014/main" id="{4FEF3075-2F2B-B614-6521-A0FC1A91AFBC}"/>
            </a:ext>
          </a:extLst>
        </p:cNvPr>
        <p:cNvGrpSpPr/>
        <p:nvPr/>
      </p:nvGrpSpPr>
      <p:grpSpPr>
        <a:xfrm>
          <a:off x="0" y="0"/>
          <a:ext cx="0" cy="0"/>
          <a:chOff x="0" y="0"/>
          <a:chExt cx="0" cy="0"/>
        </a:xfrm>
      </p:grpSpPr>
      <p:sp>
        <p:nvSpPr>
          <p:cNvPr id="159" name="Google Shape;159;p6">
            <a:extLst>
              <a:ext uri="{FF2B5EF4-FFF2-40B4-BE49-F238E27FC236}">
                <a16:creationId xmlns:a16="http://schemas.microsoft.com/office/drawing/2014/main" id="{A192AE18-0E28-8B48-11B0-28A40C4B670B}"/>
              </a:ext>
            </a:extLst>
          </p:cNvPr>
          <p:cNvSpPr txBox="1">
            <a:spLocks noGrp="1"/>
          </p:cNvSpPr>
          <p:nvPr>
            <p:ph type="title"/>
          </p:nvPr>
        </p:nvSpPr>
        <p:spPr>
          <a:xfrm>
            <a:off x="304800" y="311383"/>
            <a:ext cx="11430000" cy="83161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Calibri"/>
              <a:buNone/>
            </a:pPr>
            <a:r>
              <a:rPr lang="en-US" sz="4000"/>
              <a:t>Engineering Requirements</a:t>
            </a:r>
            <a:endParaRPr/>
          </a:p>
        </p:txBody>
      </p:sp>
      <p:sp>
        <p:nvSpPr>
          <p:cNvPr id="160" name="Google Shape;160;p6">
            <a:extLst>
              <a:ext uri="{FF2B5EF4-FFF2-40B4-BE49-F238E27FC236}">
                <a16:creationId xmlns:a16="http://schemas.microsoft.com/office/drawing/2014/main" id="{E4F26968-20A1-1296-F72A-AEDBAFA31B8B}"/>
              </a:ext>
            </a:extLst>
          </p:cNvPr>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161" name="Google Shape;161;p6">
            <a:extLst>
              <a:ext uri="{FF2B5EF4-FFF2-40B4-BE49-F238E27FC236}">
                <a16:creationId xmlns:a16="http://schemas.microsoft.com/office/drawing/2014/main" id="{D2198498-E85B-4196-53DC-BFFCFAD09012}"/>
              </a:ext>
            </a:extLst>
          </p:cNvPr>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graphicFrame>
        <p:nvGraphicFramePr>
          <p:cNvPr id="2" name="Table 1">
            <a:extLst>
              <a:ext uri="{FF2B5EF4-FFF2-40B4-BE49-F238E27FC236}">
                <a16:creationId xmlns:a16="http://schemas.microsoft.com/office/drawing/2014/main" id="{933E0F1C-799B-B6DE-F64F-061301913555}"/>
              </a:ext>
            </a:extLst>
          </p:cNvPr>
          <p:cNvGraphicFramePr>
            <a:graphicFrameLocks noGrp="1"/>
          </p:cNvGraphicFramePr>
          <p:nvPr>
            <p:extLst>
              <p:ext uri="{D42A27DB-BD31-4B8C-83A1-F6EECF244321}">
                <p14:modId xmlns:p14="http://schemas.microsoft.com/office/powerpoint/2010/main" val="1112464739"/>
              </p:ext>
            </p:extLst>
          </p:nvPr>
        </p:nvGraphicFramePr>
        <p:xfrm>
          <a:off x="684431" y="1143000"/>
          <a:ext cx="10679800" cy="5046903"/>
        </p:xfrm>
        <a:graphic>
          <a:graphicData uri="http://schemas.openxmlformats.org/drawingml/2006/table">
            <a:tbl>
              <a:tblPr firstRow="1" bandRow="1">
                <a:tableStyleId>{35758FB7-9AC5-4552-8A53-C91805E547FA}</a:tableStyleId>
              </a:tblPr>
              <a:tblGrid>
                <a:gridCol w="2527171">
                  <a:extLst>
                    <a:ext uri="{9D8B030D-6E8A-4147-A177-3AD203B41FA5}">
                      <a16:colId xmlns:a16="http://schemas.microsoft.com/office/drawing/2014/main" val="424999773"/>
                    </a:ext>
                  </a:extLst>
                </a:gridCol>
                <a:gridCol w="8152629">
                  <a:extLst>
                    <a:ext uri="{9D8B030D-6E8A-4147-A177-3AD203B41FA5}">
                      <a16:colId xmlns:a16="http://schemas.microsoft.com/office/drawing/2014/main" val="4173968403"/>
                    </a:ext>
                  </a:extLst>
                </a:gridCol>
              </a:tblGrid>
              <a:tr h="276816">
                <a:tc>
                  <a:txBody>
                    <a:bodyPr/>
                    <a:lstStyle/>
                    <a:p>
                      <a:r>
                        <a:rPr lang="en-US" sz="1400" b="1" dirty="0"/>
                        <a:t>Engineering Requirement</a:t>
                      </a:r>
                    </a:p>
                  </a:txBody>
                  <a:tcPr/>
                </a:tc>
                <a:tc>
                  <a:txBody>
                    <a:bodyPr/>
                    <a:lstStyle/>
                    <a:p>
                      <a:r>
                        <a:rPr lang="en-US" sz="1400" b="1" dirty="0"/>
                        <a:t>Relation to Test Plan</a:t>
                      </a:r>
                    </a:p>
                  </a:txBody>
                  <a:tcPr/>
                </a:tc>
                <a:extLst>
                  <a:ext uri="{0D108BD9-81ED-4DB2-BD59-A6C34878D82A}">
                    <a16:rowId xmlns:a16="http://schemas.microsoft.com/office/drawing/2014/main" val="1681663069"/>
                  </a:ext>
                </a:extLst>
              </a:tr>
              <a:tr h="682506">
                <a:tc>
                  <a:txBody>
                    <a:bodyPr/>
                    <a:lstStyle/>
                    <a:p>
                      <a:r>
                        <a:rPr lang="en-US" sz="1400" dirty="0"/>
                        <a:t>E1</a:t>
                      </a:r>
                    </a:p>
                  </a:txBody>
                  <a:tcPr/>
                </a:tc>
                <a:tc>
                  <a:txBody>
                    <a:bodyPr/>
                    <a:lstStyle/>
                    <a:p>
                      <a:r>
                        <a:rPr lang="en-US" sz="1400" dirty="0"/>
                        <a:t>The tools to select from must have higher percentage C/C++ source files, present on their respective repository pages for written language breakdown.</a:t>
                      </a:r>
                    </a:p>
                  </a:txBody>
                  <a:tcPr/>
                </a:tc>
                <a:extLst>
                  <a:ext uri="{0D108BD9-81ED-4DB2-BD59-A6C34878D82A}">
                    <a16:rowId xmlns:a16="http://schemas.microsoft.com/office/drawing/2014/main" val="1908358319"/>
                  </a:ext>
                </a:extLst>
              </a:tr>
              <a:tr h="88077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t>E1, E2</a:t>
                      </a:r>
                    </a:p>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t>Review LDRA static analysis “All Metrics” Quality Review score for lower scores across the six potential attack tools. Review the Valgrind “all-checks” memory leak detection for highest memory leak/bytes lost from each tool. </a:t>
                      </a:r>
                    </a:p>
                    <a:p>
                      <a:endParaRPr lang="en-US" sz="1400" dirty="0"/>
                    </a:p>
                  </a:txBody>
                  <a:tcPr/>
                </a:tc>
                <a:extLst>
                  <a:ext uri="{0D108BD9-81ED-4DB2-BD59-A6C34878D82A}">
                    <a16:rowId xmlns:a16="http://schemas.microsoft.com/office/drawing/2014/main" val="903400615"/>
                  </a:ext>
                </a:extLst>
              </a:tr>
              <a:tr h="880779">
                <a:tc>
                  <a:txBody>
                    <a:bodyPr/>
                    <a:lstStyle/>
                    <a:p>
                      <a:r>
                        <a:rPr lang="en-US" sz="1400" dirty="0"/>
                        <a:t>E3</a:t>
                      </a:r>
                    </a:p>
                  </a:txBody>
                  <a:tcPr/>
                </a:tc>
                <a:tc>
                  <a:txBody>
                    <a:bodyPr/>
                    <a:lstStyle/>
                    <a:p>
                      <a:r>
                        <a:rPr lang="en-US" sz="1400" dirty="0"/>
                        <a:t>Test three fuzzing tools selected during the screening process and check compatibility with both selected attack tools (Medusa and Masscan) and test one new fuzzing tool during each reporting period. The other three fuzzing tools will be used as alternatives if issues arise with initial tools.</a:t>
                      </a:r>
                    </a:p>
                  </a:txBody>
                  <a:tcPr/>
                </a:tc>
                <a:extLst>
                  <a:ext uri="{0D108BD9-81ED-4DB2-BD59-A6C34878D82A}">
                    <a16:rowId xmlns:a16="http://schemas.microsoft.com/office/drawing/2014/main" val="1247921689"/>
                  </a:ext>
                </a:extLst>
              </a:tr>
              <a:tr h="679458">
                <a:tc>
                  <a:txBody>
                    <a:bodyPr/>
                    <a:lstStyle/>
                    <a:p>
                      <a:r>
                        <a:rPr lang="en-US" sz="1400" dirty="0"/>
                        <a:t>E4</a:t>
                      </a:r>
                    </a:p>
                  </a:txBody>
                  <a:tcPr/>
                </a:tc>
                <a:tc>
                  <a:txBody>
                    <a:bodyPr/>
                    <a:lstStyle/>
                    <a:p>
                      <a:r>
                        <a:rPr lang="en-US" sz="1400" dirty="0"/>
                        <a:t>Once developed fuzzing workflow is complete after all fuzzing tools verified either compatible or not, show functionality of fuzzing workflow on Medusa and Masscan and let run for at least one full day.</a:t>
                      </a:r>
                    </a:p>
                  </a:txBody>
                  <a:tcPr/>
                </a:tc>
                <a:extLst>
                  <a:ext uri="{0D108BD9-81ED-4DB2-BD59-A6C34878D82A}">
                    <a16:rowId xmlns:a16="http://schemas.microsoft.com/office/drawing/2014/main" val="2331064129"/>
                  </a:ext>
                </a:extLst>
              </a:tr>
              <a:tr h="478137">
                <a:tc>
                  <a:txBody>
                    <a:bodyPr/>
                    <a:lstStyle/>
                    <a:p>
                      <a:r>
                        <a:rPr lang="en-US" sz="1400" dirty="0"/>
                        <a:t>E5</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t>During demonstration of fuzzing workflow of Medusa and Masscan, if we do not find hangs or crashes on either after one full day, we will let it run until it finds one, or end of semester.</a:t>
                      </a:r>
                    </a:p>
                  </a:txBody>
                  <a:tcPr/>
                </a:tc>
                <a:extLst>
                  <a:ext uri="{0D108BD9-81ED-4DB2-BD59-A6C34878D82A}">
                    <a16:rowId xmlns:a16="http://schemas.microsoft.com/office/drawing/2014/main" val="3844526738"/>
                  </a:ext>
                </a:extLst>
              </a:tr>
              <a:tr h="478137">
                <a:tc>
                  <a:txBody>
                    <a:bodyPr/>
                    <a:lstStyle/>
                    <a:p>
                      <a:r>
                        <a:rPr lang="en-US" sz="1400" dirty="0"/>
                        <a:t>E6</a:t>
                      </a:r>
                    </a:p>
                  </a:txBody>
                  <a:tcPr/>
                </a:tc>
                <a:tc>
                  <a:txBody>
                    <a:bodyPr/>
                    <a:lstStyle/>
                    <a:p>
                      <a:r>
                        <a:rPr lang="en-US" sz="1400" dirty="0"/>
                        <a:t>During second phase of project, research and select two models/types of AI/LLM to use for the active defense response Python program.</a:t>
                      </a:r>
                    </a:p>
                  </a:txBody>
                  <a:tcPr/>
                </a:tc>
                <a:extLst>
                  <a:ext uri="{0D108BD9-81ED-4DB2-BD59-A6C34878D82A}">
                    <a16:rowId xmlns:a16="http://schemas.microsoft.com/office/drawing/2014/main" val="1687046593"/>
                  </a:ext>
                </a:extLst>
              </a:tr>
              <a:tr h="477754">
                <a:tc>
                  <a:txBody>
                    <a:bodyPr/>
                    <a:lstStyle/>
                    <a:p>
                      <a:r>
                        <a:rPr lang="en-US" sz="1400" dirty="0"/>
                        <a:t>E7</a:t>
                      </a:r>
                    </a:p>
                  </a:txBody>
                  <a:tcPr/>
                </a:tc>
                <a:tc>
                  <a:txBody>
                    <a:bodyPr/>
                    <a:lstStyle/>
                    <a:p>
                      <a:r>
                        <a:rPr lang="en-US" sz="1400" dirty="0"/>
                        <a:t>Once crashes or hangs are found, configure AI/LLM Python program to relay the responses to the attacking machine once incoming attack detected on the network.</a:t>
                      </a:r>
                    </a:p>
                  </a:txBody>
                  <a:tcPr/>
                </a:tc>
                <a:extLst>
                  <a:ext uri="{0D108BD9-81ED-4DB2-BD59-A6C34878D82A}">
                    <a16:rowId xmlns:a16="http://schemas.microsoft.com/office/drawing/2014/main" val="2225162198"/>
                  </a:ext>
                </a:extLst>
              </a:tr>
            </a:tbl>
          </a:graphicData>
        </a:graphic>
      </p:graphicFrame>
    </p:spTree>
    <p:extLst>
      <p:ext uri="{BB962C8B-B14F-4D97-AF65-F5344CB8AC3E}">
        <p14:creationId xmlns:p14="http://schemas.microsoft.com/office/powerpoint/2010/main" val="327647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g3116e21320b_6_21"/>
          <p:cNvSpPr txBox="1">
            <a:spLocks noGrp="1"/>
          </p:cNvSpPr>
          <p:nvPr>
            <p:ph type="title"/>
          </p:nvPr>
        </p:nvSpPr>
        <p:spPr>
          <a:xfrm>
            <a:off x="304800" y="311383"/>
            <a:ext cx="11430000" cy="831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t>Proposed Solution</a:t>
            </a:r>
            <a:endParaRPr/>
          </a:p>
        </p:txBody>
      </p:sp>
      <p:sp>
        <p:nvSpPr>
          <p:cNvPr id="168" name="Google Shape;168;g3116e21320b_6_21"/>
          <p:cNvSpPr txBox="1">
            <a:spLocks noGrp="1"/>
          </p:cNvSpPr>
          <p:nvPr>
            <p:ph type="body" idx="1"/>
          </p:nvPr>
        </p:nvSpPr>
        <p:spPr>
          <a:xfrm>
            <a:off x="304800" y="1253330"/>
            <a:ext cx="11430000" cy="49950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r>
              <a:rPr lang="en-US" sz="2400"/>
              <a:t>Our solution offers a structured workflow for testing adversarial attack tools by identifying responses that may cause them to crash or become unresponsive. This solution consists of several key components: the attack tools, the fuzzing tools, the attacking virtual machine (VM), and the victim virtual machine (VM).</a:t>
            </a:r>
            <a:endParaRPr sz="2400"/>
          </a:p>
          <a:p>
            <a:pPr marL="457200" lvl="0" indent="0" algn="l" rtl="0">
              <a:lnSpc>
                <a:spcPct val="90000"/>
              </a:lnSpc>
              <a:spcBef>
                <a:spcPts val="0"/>
              </a:spcBef>
              <a:spcAft>
                <a:spcPts val="0"/>
              </a:spcAft>
              <a:buNone/>
            </a:pPr>
            <a:endParaRPr sz="2400"/>
          </a:p>
          <a:p>
            <a:pPr marL="457200" lvl="0" indent="-342900" algn="l" rtl="0">
              <a:spcBef>
                <a:spcPts val="0"/>
              </a:spcBef>
              <a:spcAft>
                <a:spcPts val="0"/>
              </a:spcAft>
              <a:buSzPts val="1800"/>
              <a:buChar char="●"/>
            </a:pPr>
            <a:r>
              <a:rPr lang="en-US" sz="2400"/>
              <a:t>For the attack tools, we had six potential candidates to test against, including Medusa, Masscan, Reaver, Aircrack-ng, Yersinia, and Netdiscover. </a:t>
            </a:r>
            <a:endParaRPr sz="2400"/>
          </a:p>
          <a:p>
            <a:pPr marL="457200" lvl="0" indent="0" algn="l" rtl="0">
              <a:spcBef>
                <a:spcPts val="0"/>
              </a:spcBef>
              <a:spcAft>
                <a:spcPts val="0"/>
              </a:spcAft>
              <a:buNone/>
            </a:pPr>
            <a:endParaRPr sz="2400"/>
          </a:p>
          <a:p>
            <a:pPr marL="457200" lvl="0" indent="-342900" algn="l" rtl="0">
              <a:spcBef>
                <a:spcPts val="0"/>
              </a:spcBef>
              <a:spcAft>
                <a:spcPts val="0"/>
              </a:spcAft>
              <a:buSzPts val="1800"/>
              <a:buChar char="●"/>
            </a:pPr>
            <a:r>
              <a:rPr lang="en-US" sz="2400"/>
              <a:t>For the fuzzing tools, we tested the compatibility of six in total with Medusa and Masscan: AFLnet, Fuzzowski, Scapy, Radamsa, Randpkt, and Peach Fuzzer. </a:t>
            </a:r>
            <a:endParaRPr sz="2400"/>
          </a:p>
        </p:txBody>
      </p:sp>
      <p:sp>
        <p:nvSpPr>
          <p:cNvPr id="169" name="Google Shape;169;g3116e21320b_6_21"/>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170" name="Google Shape;170;g3116e21320b_6_21"/>
          <p:cNvSpPr txBox="1">
            <a:spLocks noGrp="1"/>
          </p:cNvSpPr>
          <p:nvPr>
            <p:ph type="sldNum" idx="12"/>
          </p:nvPr>
        </p:nvSpPr>
        <p:spPr>
          <a:xfrm>
            <a:off x="11277600" y="6477000"/>
            <a:ext cx="457200" cy="260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g3116e21320b_6_28"/>
          <p:cNvSpPr txBox="1">
            <a:spLocks noGrp="1"/>
          </p:cNvSpPr>
          <p:nvPr>
            <p:ph type="title"/>
          </p:nvPr>
        </p:nvSpPr>
        <p:spPr>
          <a:xfrm>
            <a:off x="304800" y="311383"/>
            <a:ext cx="11430000" cy="831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t>Proposed Solution</a:t>
            </a:r>
            <a:endParaRPr/>
          </a:p>
        </p:txBody>
      </p:sp>
      <p:sp>
        <p:nvSpPr>
          <p:cNvPr id="176" name="Google Shape;176;g3116e21320b_6_28"/>
          <p:cNvSpPr txBox="1">
            <a:spLocks noGrp="1"/>
          </p:cNvSpPr>
          <p:nvPr>
            <p:ph type="body" idx="1"/>
          </p:nvPr>
        </p:nvSpPr>
        <p:spPr>
          <a:xfrm>
            <a:off x="304800" y="1253330"/>
            <a:ext cx="11430000" cy="4995000"/>
          </a:xfrm>
          <a:prstGeom prst="rect">
            <a:avLst/>
          </a:prstGeom>
          <a:noFill/>
          <a:ln>
            <a:noFill/>
          </a:ln>
        </p:spPr>
        <p:txBody>
          <a:bodyPr spcFirstLastPara="1" wrap="square" lIns="91425" tIns="45700" rIns="91425" bIns="45700" anchor="t" anchorCtr="0">
            <a:normAutofit/>
          </a:bodyPr>
          <a:lstStyle/>
          <a:p>
            <a:pPr marL="457200" lvl="0" indent="-369570" algn="l" rtl="0">
              <a:spcBef>
                <a:spcPts val="0"/>
              </a:spcBef>
              <a:spcAft>
                <a:spcPts val="0"/>
              </a:spcAft>
              <a:buSzPct val="100000"/>
              <a:buChar char="●"/>
            </a:pPr>
            <a:r>
              <a:rPr lang="en-US" sz="2400" dirty="0"/>
              <a:t>In the end, we selected Medusa and Masscan attack tools due to their extensive support for various protocols, lower LDRA scores, and higher instances of memory leaks found in initial testing. </a:t>
            </a:r>
            <a:endParaRPr sz="2400" dirty="0"/>
          </a:p>
          <a:p>
            <a:pPr marL="457200" lvl="0" indent="0" algn="l" rtl="0">
              <a:spcBef>
                <a:spcPts val="0"/>
              </a:spcBef>
              <a:spcAft>
                <a:spcPts val="0"/>
              </a:spcAft>
              <a:buNone/>
            </a:pPr>
            <a:endParaRPr sz="2400" dirty="0"/>
          </a:p>
          <a:p>
            <a:pPr marL="457200" lvl="0" indent="-381000" algn="l" rtl="0">
              <a:spcBef>
                <a:spcPts val="0"/>
              </a:spcBef>
              <a:spcAft>
                <a:spcPts val="0"/>
              </a:spcAft>
              <a:buSzPts val="2400"/>
              <a:buChar char="●"/>
            </a:pPr>
            <a:r>
              <a:rPr lang="en-US" sz="2400" dirty="0"/>
              <a:t>For fuzzing tools, we selected AFLnet, Scapy, and Radamsa to utilize going forward with the project. </a:t>
            </a:r>
            <a:endParaRPr sz="2400" dirty="0"/>
          </a:p>
          <a:p>
            <a:pPr marL="914400" lvl="1" indent="-381000" algn="l" rtl="0">
              <a:spcBef>
                <a:spcPts val="0"/>
              </a:spcBef>
              <a:spcAft>
                <a:spcPts val="0"/>
              </a:spcAft>
              <a:buSzPts val="2400"/>
              <a:buChar char="○"/>
            </a:pPr>
            <a:r>
              <a:rPr lang="en-US" sz="2400" dirty="0"/>
              <a:t>Randpkt was excluded because it was a less robust version of Scapy and Radamsa.</a:t>
            </a:r>
            <a:endParaRPr sz="2400" dirty="0"/>
          </a:p>
          <a:p>
            <a:pPr marL="914400" lvl="1" indent="-381000" algn="l" rtl="0">
              <a:spcBef>
                <a:spcPts val="0"/>
              </a:spcBef>
              <a:spcAft>
                <a:spcPts val="0"/>
              </a:spcAft>
              <a:buSzPts val="2400"/>
              <a:buChar char="○"/>
            </a:pPr>
            <a:r>
              <a:rPr lang="en-US" sz="2400" dirty="0"/>
              <a:t>Peach Fuzzer was considered too outdated and presented too many installation problems to be reliable. </a:t>
            </a:r>
            <a:endParaRPr sz="2400" dirty="0"/>
          </a:p>
          <a:p>
            <a:pPr marL="0" lvl="0" indent="0" algn="l" rtl="0">
              <a:spcBef>
                <a:spcPts val="0"/>
              </a:spcBef>
              <a:spcAft>
                <a:spcPts val="0"/>
              </a:spcAft>
              <a:buNone/>
            </a:pPr>
            <a:endParaRPr sz="2400" dirty="0"/>
          </a:p>
          <a:p>
            <a:pPr marL="457200" lvl="0" indent="-381000" algn="l" rtl="0">
              <a:spcBef>
                <a:spcPts val="0"/>
              </a:spcBef>
              <a:spcAft>
                <a:spcPts val="0"/>
              </a:spcAft>
              <a:buSzPts val="2400"/>
              <a:buChar char="●"/>
            </a:pPr>
            <a:r>
              <a:rPr lang="en-US" sz="2400" dirty="0"/>
              <a:t>We will focus primarily on real-time protocol fuzzing, with fuzzed network packet generation being an alternative. </a:t>
            </a:r>
            <a:endParaRPr sz="2400" dirty="0"/>
          </a:p>
          <a:p>
            <a:pPr marL="914400" lvl="1" indent="-381000" algn="l" rtl="0">
              <a:spcBef>
                <a:spcPts val="0"/>
              </a:spcBef>
              <a:spcAft>
                <a:spcPts val="0"/>
              </a:spcAft>
              <a:buSzPts val="2400"/>
              <a:buChar char="○"/>
            </a:pPr>
            <a:r>
              <a:rPr lang="en-US" sz="2400" dirty="0"/>
              <a:t>Real-time protocol fuzzing is more difficult to manage but provides more accurate results as to how the attack tool would react.</a:t>
            </a:r>
          </a:p>
        </p:txBody>
      </p:sp>
      <p:sp>
        <p:nvSpPr>
          <p:cNvPr id="177" name="Google Shape;177;g3116e21320b_6_28"/>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178" name="Google Shape;178;g3116e21320b_6_28"/>
          <p:cNvSpPr txBox="1">
            <a:spLocks noGrp="1"/>
          </p:cNvSpPr>
          <p:nvPr>
            <p:ph type="sldNum" idx="12"/>
          </p:nvPr>
        </p:nvSpPr>
        <p:spPr>
          <a:xfrm>
            <a:off x="11277600" y="6477000"/>
            <a:ext cx="457200" cy="260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g311acfffafe_0_0"/>
          <p:cNvSpPr txBox="1">
            <a:spLocks noGrp="1"/>
          </p:cNvSpPr>
          <p:nvPr>
            <p:ph type="title"/>
          </p:nvPr>
        </p:nvSpPr>
        <p:spPr>
          <a:xfrm>
            <a:off x="304800" y="311383"/>
            <a:ext cx="11430000" cy="831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t>Proposed Solution</a:t>
            </a:r>
            <a:endParaRPr/>
          </a:p>
        </p:txBody>
      </p:sp>
      <p:sp>
        <p:nvSpPr>
          <p:cNvPr id="184" name="Google Shape;184;g311acfffafe_0_0"/>
          <p:cNvSpPr txBox="1">
            <a:spLocks noGrp="1"/>
          </p:cNvSpPr>
          <p:nvPr>
            <p:ph type="body" idx="1"/>
          </p:nvPr>
        </p:nvSpPr>
        <p:spPr>
          <a:xfrm>
            <a:off x="304800" y="1253330"/>
            <a:ext cx="11430000" cy="4995000"/>
          </a:xfrm>
          <a:prstGeom prst="rect">
            <a:avLst/>
          </a:prstGeom>
          <a:noFill/>
          <a:ln>
            <a:noFill/>
          </a:ln>
        </p:spPr>
        <p:txBody>
          <a:bodyPr spcFirstLastPara="1" wrap="square" lIns="91425" tIns="45700" rIns="91425" bIns="45700" anchor="t" anchorCtr="0">
            <a:normAutofit fontScale="85000" lnSpcReduction="20000"/>
          </a:bodyPr>
          <a:lstStyle/>
          <a:p>
            <a:pPr marL="457200" lvl="0" indent="-369570" algn="l" rtl="0">
              <a:spcBef>
                <a:spcPts val="0"/>
              </a:spcBef>
              <a:spcAft>
                <a:spcPts val="0"/>
              </a:spcAft>
              <a:buSzPct val="100000"/>
              <a:buChar char="●"/>
            </a:pPr>
            <a:r>
              <a:rPr lang="en-US" sz="2400" dirty="0"/>
              <a:t>Real-time protocol fuzzing benefits:</a:t>
            </a:r>
            <a:endParaRPr sz="2400" dirty="0"/>
          </a:p>
          <a:p>
            <a:pPr marL="914400" lvl="1" indent="-369569" algn="l" rtl="0">
              <a:spcBef>
                <a:spcPts val="0"/>
              </a:spcBef>
              <a:spcAft>
                <a:spcPts val="0"/>
              </a:spcAft>
              <a:buSzPct val="100000"/>
              <a:buChar char="○"/>
            </a:pPr>
            <a:r>
              <a:rPr lang="en-US" sz="2400" dirty="0"/>
              <a:t>More accurate results of how Medusa and Masscan will react to fuzzed network traffic. </a:t>
            </a:r>
            <a:endParaRPr sz="2400" dirty="0"/>
          </a:p>
          <a:p>
            <a:pPr marL="914400" lvl="1" indent="-369569" algn="l" rtl="0">
              <a:spcBef>
                <a:spcPts val="0"/>
              </a:spcBef>
              <a:spcAft>
                <a:spcPts val="0"/>
              </a:spcAft>
              <a:buSzPct val="100000"/>
              <a:buChar char="○"/>
            </a:pPr>
            <a:r>
              <a:rPr lang="en-US" sz="2400" dirty="0"/>
              <a:t>Less overhead, as the wrapper would handle the fuzzing automatically without the need for supervision. </a:t>
            </a:r>
            <a:endParaRPr sz="2400" dirty="0"/>
          </a:p>
          <a:p>
            <a:pPr marL="457200" lvl="0" indent="-369570" algn="l" rtl="0">
              <a:spcBef>
                <a:spcPts val="0"/>
              </a:spcBef>
              <a:spcAft>
                <a:spcPts val="0"/>
              </a:spcAft>
              <a:buSzPct val="100000"/>
              <a:buChar char="●"/>
            </a:pPr>
            <a:r>
              <a:rPr lang="en-US" sz="2400" dirty="0"/>
              <a:t>Drawbacks: </a:t>
            </a:r>
            <a:endParaRPr sz="2400" dirty="0"/>
          </a:p>
          <a:p>
            <a:pPr marL="914400" lvl="1" indent="-369569" algn="l" rtl="0">
              <a:spcBef>
                <a:spcPts val="0"/>
              </a:spcBef>
              <a:spcAft>
                <a:spcPts val="0"/>
              </a:spcAft>
              <a:buSzPct val="100000"/>
              <a:buChar char="○"/>
            </a:pPr>
            <a:r>
              <a:rPr lang="en-US" sz="2400" dirty="0"/>
              <a:t>Requires more resources to efficiently run (virtual machines running the fuzzing; slower CPU = slower executions per second)</a:t>
            </a:r>
            <a:endParaRPr sz="2400" dirty="0"/>
          </a:p>
          <a:p>
            <a:pPr marL="914400" lvl="1" indent="-369569" algn="l" rtl="0">
              <a:spcBef>
                <a:spcPts val="0"/>
              </a:spcBef>
              <a:spcAft>
                <a:spcPts val="0"/>
              </a:spcAft>
              <a:buSzPct val="100000"/>
              <a:buChar char="○"/>
            </a:pPr>
            <a:r>
              <a:rPr lang="en-US" sz="2400" dirty="0"/>
              <a:t>Slower runtime overall</a:t>
            </a:r>
            <a:endParaRPr sz="2400" dirty="0"/>
          </a:p>
          <a:p>
            <a:pPr marL="0" lvl="0" indent="0" algn="l" rtl="0">
              <a:spcBef>
                <a:spcPts val="0"/>
              </a:spcBef>
              <a:spcAft>
                <a:spcPts val="0"/>
              </a:spcAft>
              <a:buNone/>
            </a:pPr>
            <a:endParaRPr sz="2400" dirty="0"/>
          </a:p>
          <a:p>
            <a:pPr marL="457200" lvl="0" indent="-369570" algn="l" rtl="0">
              <a:spcBef>
                <a:spcPts val="0"/>
              </a:spcBef>
              <a:spcAft>
                <a:spcPts val="0"/>
              </a:spcAft>
              <a:buSzPct val="100000"/>
              <a:buChar char="●"/>
            </a:pPr>
            <a:r>
              <a:rPr lang="en-US" sz="2400" dirty="0"/>
              <a:t>Fuzzed Pcap benefits:</a:t>
            </a:r>
            <a:endParaRPr sz="2400" dirty="0"/>
          </a:p>
          <a:p>
            <a:pPr marL="914400" lvl="1" indent="-369569" algn="l" rtl="0">
              <a:spcBef>
                <a:spcPts val="0"/>
              </a:spcBef>
              <a:spcAft>
                <a:spcPts val="0"/>
              </a:spcAft>
              <a:buSzPct val="100000"/>
              <a:buChar char="○"/>
            </a:pPr>
            <a:r>
              <a:rPr lang="en-US" sz="2400" dirty="0"/>
              <a:t>Scriptable to generate the random data packets and can be run numerous times to get different results each pass. </a:t>
            </a:r>
            <a:endParaRPr sz="2400" dirty="0"/>
          </a:p>
          <a:p>
            <a:pPr marL="914400" lvl="1" indent="-369569" algn="l" rtl="0">
              <a:spcBef>
                <a:spcPts val="0"/>
              </a:spcBef>
              <a:spcAft>
                <a:spcPts val="0"/>
              </a:spcAft>
              <a:buSzPct val="100000"/>
              <a:buChar char="○"/>
            </a:pPr>
            <a:r>
              <a:rPr lang="en-US" sz="2400" dirty="0"/>
              <a:t>Easier to set up and run.</a:t>
            </a:r>
            <a:endParaRPr sz="2400" dirty="0"/>
          </a:p>
          <a:p>
            <a:pPr marL="457200" lvl="0" indent="-369570" algn="l" rtl="0">
              <a:spcBef>
                <a:spcPts val="0"/>
              </a:spcBef>
              <a:spcAft>
                <a:spcPts val="0"/>
              </a:spcAft>
              <a:buSzPct val="100000"/>
              <a:buChar char="●"/>
            </a:pPr>
            <a:r>
              <a:rPr lang="en-US" sz="2400" dirty="0"/>
              <a:t>Drawbacks:</a:t>
            </a:r>
            <a:endParaRPr sz="2400" dirty="0"/>
          </a:p>
          <a:p>
            <a:pPr marL="914400" lvl="1" indent="-369569" algn="l" rtl="0">
              <a:spcBef>
                <a:spcPts val="0"/>
              </a:spcBef>
              <a:spcAft>
                <a:spcPts val="0"/>
              </a:spcAft>
              <a:buSzPct val="100000"/>
              <a:buChar char="○"/>
            </a:pPr>
            <a:r>
              <a:rPr lang="en-US" sz="2400" dirty="0"/>
              <a:t>Less accurate of how the tools would react to the network traffic as they are not interacting directly with the victim machine. </a:t>
            </a:r>
            <a:endParaRPr sz="2400" dirty="0"/>
          </a:p>
          <a:p>
            <a:pPr marL="914400" lvl="1" indent="-369569" algn="l" rtl="0">
              <a:spcBef>
                <a:spcPts val="0"/>
              </a:spcBef>
              <a:spcAft>
                <a:spcPts val="0"/>
              </a:spcAft>
              <a:buSzPct val="100000"/>
              <a:buChar char="○"/>
            </a:pPr>
            <a:r>
              <a:rPr lang="en-US" sz="2400" dirty="0"/>
              <a:t>Requires you to manually re-generate the fuzzed files each time for new test cases.</a:t>
            </a:r>
          </a:p>
          <a:p>
            <a:pPr marL="914400" lvl="1" indent="-369569" algn="l" rtl="0">
              <a:spcBef>
                <a:spcPts val="0"/>
              </a:spcBef>
              <a:spcAft>
                <a:spcPts val="0"/>
              </a:spcAft>
              <a:buSzPct val="100000"/>
              <a:buChar char="○"/>
            </a:pPr>
            <a:r>
              <a:rPr lang="en-US" sz="2400" dirty="0"/>
              <a:t>Not innately configured to manage the iterations/packets currently under test, saving found hangs or crashes, etc. and would require additional </a:t>
            </a:r>
            <a:r>
              <a:rPr lang="en-US" sz="2400"/>
              <a:t>programmed behavior first.</a:t>
            </a:r>
            <a:endParaRPr sz="2400" dirty="0"/>
          </a:p>
          <a:p>
            <a:pPr marL="0" lvl="0" indent="0" algn="l" rtl="0">
              <a:spcBef>
                <a:spcPts val="0"/>
              </a:spcBef>
              <a:spcAft>
                <a:spcPts val="0"/>
              </a:spcAft>
              <a:buNone/>
            </a:pPr>
            <a:endParaRPr sz="2400" dirty="0"/>
          </a:p>
          <a:p>
            <a:pPr marL="457200" lvl="0" indent="-369570" algn="l" rtl="0">
              <a:spcBef>
                <a:spcPts val="0"/>
              </a:spcBef>
              <a:spcAft>
                <a:spcPts val="0"/>
              </a:spcAft>
              <a:buSzPct val="100000"/>
              <a:buChar char="●"/>
            </a:pPr>
            <a:r>
              <a:rPr lang="en-US" sz="2400" dirty="0"/>
              <a:t>We decided to choose real-time protocol fuzzing, as it would be more autonomous and more accurate for thorough fuzz testing. </a:t>
            </a:r>
            <a:endParaRPr sz="2400" dirty="0"/>
          </a:p>
        </p:txBody>
      </p:sp>
      <p:sp>
        <p:nvSpPr>
          <p:cNvPr id="185" name="Google Shape;185;g311acfffafe_0_0"/>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186" name="Google Shape;186;g311acfffafe_0_0"/>
          <p:cNvSpPr txBox="1">
            <a:spLocks noGrp="1"/>
          </p:cNvSpPr>
          <p:nvPr>
            <p:ph type="sldNum" idx="12"/>
          </p:nvPr>
        </p:nvSpPr>
        <p:spPr>
          <a:xfrm>
            <a:off x="11277600" y="6477000"/>
            <a:ext cx="457200" cy="260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8"/>
          <p:cNvSpPr txBox="1">
            <a:spLocks noGrp="1"/>
          </p:cNvSpPr>
          <p:nvPr>
            <p:ph type="title"/>
          </p:nvPr>
        </p:nvSpPr>
        <p:spPr>
          <a:xfrm>
            <a:off x="304800" y="311383"/>
            <a:ext cx="11430000" cy="83161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t>Functional Decomposition</a:t>
            </a:r>
            <a:endParaRPr/>
          </a:p>
        </p:txBody>
      </p:sp>
      <p:sp>
        <p:nvSpPr>
          <p:cNvPr id="192" name="Google Shape;192;p8"/>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193" name="Google Shape;193;p8"/>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pic>
        <p:nvPicPr>
          <p:cNvPr id="3" name="Picture 2" descr="A screenshot of a computer screen&#10;&#10;Description automatically generated">
            <a:extLst>
              <a:ext uri="{FF2B5EF4-FFF2-40B4-BE49-F238E27FC236}">
                <a16:creationId xmlns:a16="http://schemas.microsoft.com/office/drawing/2014/main" id="{01573D71-FC48-1CD6-1DF1-BC4DD35C29EF}"/>
              </a:ext>
            </a:extLst>
          </p:cNvPr>
          <p:cNvPicPr>
            <a:picLocks noChangeAspect="1"/>
          </p:cNvPicPr>
          <p:nvPr/>
        </p:nvPicPr>
        <p:blipFill>
          <a:blip r:embed="rId3"/>
          <a:stretch>
            <a:fillRect/>
          </a:stretch>
        </p:blipFill>
        <p:spPr>
          <a:xfrm>
            <a:off x="0" y="1443786"/>
            <a:ext cx="12192000" cy="397042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98"/>
        <p:cNvGrpSpPr/>
        <p:nvPr/>
      </p:nvGrpSpPr>
      <p:grpSpPr>
        <a:xfrm>
          <a:off x="0" y="0"/>
          <a:ext cx="0" cy="0"/>
          <a:chOff x="0" y="0"/>
          <a:chExt cx="0" cy="0"/>
        </a:xfrm>
      </p:grpSpPr>
      <p:sp>
        <p:nvSpPr>
          <p:cNvPr id="199" name="Google Shape;199;g3111b5741f6_0_14"/>
          <p:cNvSpPr txBox="1">
            <a:spLocks noGrp="1"/>
          </p:cNvSpPr>
          <p:nvPr>
            <p:ph type="title"/>
          </p:nvPr>
        </p:nvSpPr>
        <p:spPr>
          <a:xfrm>
            <a:off x="304800" y="311383"/>
            <a:ext cx="11430000" cy="831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t>Functional Decomposition</a:t>
            </a:r>
            <a:endParaRPr/>
          </a:p>
        </p:txBody>
      </p:sp>
      <p:sp>
        <p:nvSpPr>
          <p:cNvPr id="200" name="Google Shape;200;g3111b5741f6_0_14"/>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201" name="Google Shape;201;g3111b5741f6_0_14"/>
          <p:cNvSpPr txBox="1">
            <a:spLocks noGrp="1"/>
          </p:cNvSpPr>
          <p:nvPr>
            <p:ph type="sldNum" idx="12"/>
          </p:nvPr>
        </p:nvSpPr>
        <p:spPr>
          <a:xfrm>
            <a:off x="11277600" y="6477000"/>
            <a:ext cx="457200" cy="260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graphicFrame>
        <p:nvGraphicFramePr>
          <p:cNvPr id="202" name="Google Shape;202;g3111b5741f6_0_14"/>
          <p:cNvGraphicFramePr/>
          <p:nvPr/>
        </p:nvGraphicFramePr>
        <p:xfrm>
          <a:off x="6194425" y="1142975"/>
          <a:ext cx="5397500" cy="2438280"/>
        </p:xfrm>
        <a:graphic>
          <a:graphicData uri="http://schemas.openxmlformats.org/drawingml/2006/table">
            <a:tbl>
              <a:tblPr>
                <a:noFill/>
                <a:tableStyleId>{1FF040DA-D10F-4CC6-915C-7F69554F8F2E}</a:tableStyleId>
              </a:tblPr>
              <a:tblGrid>
                <a:gridCol w="2698750">
                  <a:extLst>
                    <a:ext uri="{9D8B030D-6E8A-4147-A177-3AD203B41FA5}">
                      <a16:colId xmlns:a16="http://schemas.microsoft.com/office/drawing/2014/main" val="20000"/>
                    </a:ext>
                  </a:extLst>
                </a:gridCol>
                <a:gridCol w="2698750">
                  <a:extLst>
                    <a:ext uri="{9D8B030D-6E8A-4147-A177-3AD203B41FA5}">
                      <a16:colId xmlns:a16="http://schemas.microsoft.com/office/drawing/2014/main" val="20001"/>
                    </a:ext>
                  </a:extLst>
                </a:gridCol>
              </a:tblGrid>
              <a:tr h="332700">
                <a:tc>
                  <a:txBody>
                    <a:bodyPr/>
                    <a:lstStyle/>
                    <a:p>
                      <a:pPr marL="0" lvl="0" indent="0" algn="l" rtl="0">
                        <a:spcBef>
                          <a:spcPts val="0"/>
                        </a:spcBef>
                        <a:spcAft>
                          <a:spcPts val="0"/>
                        </a:spcAft>
                        <a:buNone/>
                      </a:pPr>
                      <a:r>
                        <a:rPr lang="en-US" i="1"/>
                        <a:t>Module</a:t>
                      </a:r>
                      <a:endParaRPr i="1"/>
                    </a:p>
                  </a:txBody>
                  <a:tcPr marL="91425" marR="91425" marT="91425" marB="91425"/>
                </a:tc>
                <a:tc>
                  <a:txBody>
                    <a:bodyPr/>
                    <a:lstStyle/>
                    <a:p>
                      <a:pPr marL="0" lvl="0" indent="0" algn="l" rtl="0">
                        <a:spcBef>
                          <a:spcPts val="0"/>
                        </a:spcBef>
                        <a:spcAft>
                          <a:spcPts val="0"/>
                        </a:spcAft>
                        <a:buNone/>
                      </a:pPr>
                      <a:r>
                        <a:rPr lang="en-US"/>
                        <a:t>Active Defense Program</a:t>
                      </a:r>
                      <a:endParaRPr/>
                    </a:p>
                  </a:txBody>
                  <a:tcPr marL="91425" marR="91425" marT="91425" marB="91425"/>
                </a:tc>
                <a:extLst>
                  <a:ext uri="{0D108BD9-81ED-4DB2-BD59-A6C34878D82A}">
                    <a16:rowId xmlns:a16="http://schemas.microsoft.com/office/drawing/2014/main" val="10000"/>
                  </a:ext>
                </a:extLst>
              </a:tr>
              <a:tr h="332700">
                <a:tc>
                  <a:txBody>
                    <a:bodyPr/>
                    <a:lstStyle/>
                    <a:p>
                      <a:pPr marL="0" lvl="0" indent="0" algn="l" rtl="0">
                        <a:spcBef>
                          <a:spcPts val="0"/>
                        </a:spcBef>
                        <a:spcAft>
                          <a:spcPts val="0"/>
                        </a:spcAft>
                        <a:buNone/>
                      </a:pPr>
                      <a:r>
                        <a:rPr lang="en-US" i="1"/>
                        <a:t>Inputs</a:t>
                      </a:r>
                      <a:endParaRPr i="1"/>
                    </a:p>
                  </a:txBody>
                  <a:tcPr marL="91425" marR="91425" marT="91425" marB="91425"/>
                </a:tc>
                <a:tc>
                  <a:txBody>
                    <a:bodyPr/>
                    <a:lstStyle/>
                    <a:p>
                      <a:pPr marL="0" lvl="0" indent="0" algn="l" rtl="0">
                        <a:spcBef>
                          <a:spcPts val="0"/>
                        </a:spcBef>
                        <a:spcAft>
                          <a:spcPts val="0"/>
                        </a:spcAft>
                        <a:buNone/>
                      </a:pPr>
                      <a:r>
                        <a:rPr lang="en-US"/>
                        <a:t>Network packets</a:t>
                      </a:r>
                      <a:endParaRPr/>
                    </a:p>
                  </a:txBody>
                  <a:tcPr marL="91425" marR="91425" marT="91425" marB="91425"/>
                </a:tc>
                <a:extLst>
                  <a:ext uri="{0D108BD9-81ED-4DB2-BD59-A6C34878D82A}">
                    <a16:rowId xmlns:a16="http://schemas.microsoft.com/office/drawing/2014/main" val="10001"/>
                  </a:ext>
                </a:extLst>
              </a:tr>
              <a:tr h="332700">
                <a:tc>
                  <a:txBody>
                    <a:bodyPr/>
                    <a:lstStyle/>
                    <a:p>
                      <a:pPr marL="0" lvl="0" indent="0" algn="l" rtl="0">
                        <a:spcBef>
                          <a:spcPts val="0"/>
                        </a:spcBef>
                        <a:spcAft>
                          <a:spcPts val="0"/>
                        </a:spcAft>
                        <a:buNone/>
                      </a:pPr>
                      <a:r>
                        <a:rPr lang="en-US" i="1"/>
                        <a:t>Outputs</a:t>
                      </a:r>
                      <a:endParaRPr i="1"/>
                    </a:p>
                  </a:txBody>
                  <a:tcPr marL="91425" marR="91425" marT="91425" marB="91425"/>
                </a:tc>
                <a:tc>
                  <a:txBody>
                    <a:bodyPr/>
                    <a:lstStyle/>
                    <a:p>
                      <a:pPr marL="0" lvl="0" indent="0" algn="l" rtl="0">
                        <a:spcBef>
                          <a:spcPts val="0"/>
                        </a:spcBef>
                        <a:spcAft>
                          <a:spcPts val="0"/>
                        </a:spcAft>
                        <a:buNone/>
                      </a:pPr>
                      <a:r>
                        <a:rPr lang="en-US"/>
                        <a:t>Network packets</a:t>
                      </a:r>
                      <a:endParaRPr/>
                    </a:p>
                  </a:txBody>
                  <a:tcPr marL="91425" marR="91425" marT="91425" marB="91425"/>
                </a:tc>
                <a:extLst>
                  <a:ext uri="{0D108BD9-81ED-4DB2-BD59-A6C34878D82A}">
                    <a16:rowId xmlns:a16="http://schemas.microsoft.com/office/drawing/2014/main" val="10002"/>
                  </a:ext>
                </a:extLst>
              </a:tr>
              <a:tr h="332700">
                <a:tc>
                  <a:txBody>
                    <a:bodyPr/>
                    <a:lstStyle/>
                    <a:p>
                      <a:pPr marL="0" lvl="0" indent="0" algn="l" rtl="0">
                        <a:spcBef>
                          <a:spcPts val="0"/>
                        </a:spcBef>
                        <a:spcAft>
                          <a:spcPts val="0"/>
                        </a:spcAft>
                        <a:buNone/>
                      </a:pPr>
                      <a:r>
                        <a:rPr lang="en-US" i="1"/>
                        <a:t>Functionality</a:t>
                      </a:r>
                      <a:endParaRPr i="1"/>
                    </a:p>
                  </a:txBody>
                  <a:tcPr marL="91425" marR="91425" marT="91425" marB="91425"/>
                </a:tc>
                <a:tc>
                  <a:txBody>
                    <a:bodyPr/>
                    <a:lstStyle/>
                    <a:p>
                      <a:pPr marL="0" lvl="0" indent="0" algn="l" rtl="0">
                        <a:spcBef>
                          <a:spcPts val="0"/>
                        </a:spcBef>
                        <a:spcAft>
                          <a:spcPts val="0"/>
                        </a:spcAft>
                        <a:buNone/>
                      </a:pPr>
                      <a:r>
                        <a:rPr lang="en-US"/>
                        <a:t>Take in network packets from the victim machine. Detect if the traffic is from an attack tool. Return active defense response packets.</a:t>
                      </a:r>
                      <a:endParaRPr/>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203" name="Google Shape;203;g3111b5741f6_0_14"/>
          <p:cNvGraphicFramePr/>
          <p:nvPr/>
        </p:nvGraphicFramePr>
        <p:xfrm>
          <a:off x="304800" y="3994150"/>
          <a:ext cx="5397500" cy="2224920"/>
        </p:xfrm>
        <a:graphic>
          <a:graphicData uri="http://schemas.openxmlformats.org/drawingml/2006/table">
            <a:tbl>
              <a:tblPr>
                <a:noFill/>
                <a:tableStyleId>{1FF040DA-D10F-4CC6-915C-7F69554F8F2E}</a:tableStyleId>
              </a:tblPr>
              <a:tblGrid>
                <a:gridCol w="2698750">
                  <a:extLst>
                    <a:ext uri="{9D8B030D-6E8A-4147-A177-3AD203B41FA5}">
                      <a16:colId xmlns:a16="http://schemas.microsoft.com/office/drawing/2014/main" val="20000"/>
                    </a:ext>
                  </a:extLst>
                </a:gridCol>
                <a:gridCol w="2698750">
                  <a:extLst>
                    <a:ext uri="{9D8B030D-6E8A-4147-A177-3AD203B41FA5}">
                      <a16:colId xmlns:a16="http://schemas.microsoft.com/office/drawing/2014/main" val="20001"/>
                    </a:ext>
                  </a:extLst>
                </a:gridCol>
              </a:tblGrid>
              <a:tr h="332700">
                <a:tc>
                  <a:txBody>
                    <a:bodyPr/>
                    <a:lstStyle/>
                    <a:p>
                      <a:pPr marL="0" lvl="0" indent="0" algn="l" rtl="0">
                        <a:spcBef>
                          <a:spcPts val="0"/>
                        </a:spcBef>
                        <a:spcAft>
                          <a:spcPts val="0"/>
                        </a:spcAft>
                        <a:buNone/>
                      </a:pPr>
                      <a:r>
                        <a:rPr lang="en-US" i="1"/>
                        <a:t>Module</a:t>
                      </a:r>
                      <a:endParaRPr i="1"/>
                    </a:p>
                  </a:txBody>
                  <a:tcPr marL="91425" marR="91425" marT="91425" marB="91425"/>
                </a:tc>
                <a:tc>
                  <a:txBody>
                    <a:bodyPr/>
                    <a:lstStyle/>
                    <a:p>
                      <a:pPr marL="0" lvl="0" indent="0" algn="l" rtl="0">
                        <a:spcBef>
                          <a:spcPts val="0"/>
                        </a:spcBef>
                        <a:spcAft>
                          <a:spcPts val="0"/>
                        </a:spcAft>
                        <a:buNone/>
                      </a:pPr>
                      <a:r>
                        <a:rPr lang="en-US"/>
                        <a:t>Adversarial Attack Tool</a:t>
                      </a:r>
                      <a:endParaRPr/>
                    </a:p>
                  </a:txBody>
                  <a:tcPr marL="91425" marR="91425" marT="91425" marB="91425"/>
                </a:tc>
                <a:extLst>
                  <a:ext uri="{0D108BD9-81ED-4DB2-BD59-A6C34878D82A}">
                    <a16:rowId xmlns:a16="http://schemas.microsoft.com/office/drawing/2014/main" val="10000"/>
                  </a:ext>
                </a:extLst>
              </a:tr>
              <a:tr h="332700">
                <a:tc>
                  <a:txBody>
                    <a:bodyPr/>
                    <a:lstStyle/>
                    <a:p>
                      <a:pPr marL="0" lvl="0" indent="0" algn="l" rtl="0">
                        <a:spcBef>
                          <a:spcPts val="0"/>
                        </a:spcBef>
                        <a:spcAft>
                          <a:spcPts val="0"/>
                        </a:spcAft>
                        <a:buNone/>
                      </a:pPr>
                      <a:r>
                        <a:rPr lang="en-US" i="1"/>
                        <a:t>Inputs</a:t>
                      </a:r>
                      <a:endParaRPr i="1"/>
                    </a:p>
                  </a:txBody>
                  <a:tcPr marL="91425" marR="91425" marT="91425" marB="91425"/>
                </a:tc>
                <a:tc>
                  <a:txBody>
                    <a:bodyPr/>
                    <a:lstStyle/>
                    <a:p>
                      <a:pPr marL="0" lvl="0" indent="0" algn="l" rtl="0">
                        <a:spcBef>
                          <a:spcPts val="0"/>
                        </a:spcBef>
                        <a:spcAft>
                          <a:spcPts val="0"/>
                        </a:spcAft>
                        <a:buNone/>
                      </a:pPr>
                      <a:r>
                        <a:rPr lang="en-US"/>
                        <a:t>Network packets</a:t>
                      </a:r>
                      <a:endParaRPr/>
                    </a:p>
                  </a:txBody>
                  <a:tcPr marL="91425" marR="91425" marT="91425" marB="91425"/>
                </a:tc>
                <a:extLst>
                  <a:ext uri="{0D108BD9-81ED-4DB2-BD59-A6C34878D82A}">
                    <a16:rowId xmlns:a16="http://schemas.microsoft.com/office/drawing/2014/main" val="10001"/>
                  </a:ext>
                </a:extLst>
              </a:tr>
              <a:tr h="332700">
                <a:tc>
                  <a:txBody>
                    <a:bodyPr/>
                    <a:lstStyle/>
                    <a:p>
                      <a:pPr marL="0" lvl="0" indent="0" algn="l" rtl="0">
                        <a:spcBef>
                          <a:spcPts val="0"/>
                        </a:spcBef>
                        <a:spcAft>
                          <a:spcPts val="0"/>
                        </a:spcAft>
                        <a:buNone/>
                      </a:pPr>
                      <a:r>
                        <a:rPr lang="en-US" i="1"/>
                        <a:t>Outputs</a:t>
                      </a:r>
                      <a:endParaRPr i="1"/>
                    </a:p>
                  </a:txBody>
                  <a:tcPr marL="91425" marR="91425" marT="91425" marB="91425"/>
                </a:tc>
                <a:tc>
                  <a:txBody>
                    <a:bodyPr/>
                    <a:lstStyle/>
                    <a:p>
                      <a:pPr marL="0" lvl="0" indent="0" algn="l" rtl="0">
                        <a:spcBef>
                          <a:spcPts val="0"/>
                        </a:spcBef>
                        <a:spcAft>
                          <a:spcPts val="0"/>
                        </a:spcAft>
                        <a:buNone/>
                      </a:pPr>
                      <a:r>
                        <a:rPr lang="en-US"/>
                        <a:t>Network packets</a:t>
                      </a:r>
                      <a:endParaRPr/>
                    </a:p>
                  </a:txBody>
                  <a:tcPr marL="91425" marR="91425" marT="91425" marB="91425"/>
                </a:tc>
                <a:extLst>
                  <a:ext uri="{0D108BD9-81ED-4DB2-BD59-A6C34878D82A}">
                    <a16:rowId xmlns:a16="http://schemas.microsoft.com/office/drawing/2014/main" val="10002"/>
                  </a:ext>
                </a:extLst>
              </a:tr>
              <a:tr h="332700">
                <a:tc>
                  <a:txBody>
                    <a:bodyPr/>
                    <a:lstStyle/>
                    <a:p>
                      <a:pPr marL="0" lvl="0" indent="0" algn="l" rtl="0">
                        <a:spcBef>
                          <a:spcPts val="0"/>
                        </a:spcBef>
                        <a:spcAft>
                          <a:spcPts val="0"/>
                        </a:spcAft>
                        <a:buNone/>
                      </a:pPr>
                      <a:r>
                        <a:rPr lang="en-US" i="1"/>
                        <a:t>Functionality</a:t>
                      </a:r>
                      <a:endParaRPr i="1"/>
                    </a:p>
                  </a:txBody>
                  <a:tcPr marL="91425" marR="91425" marT="91425" marB="91425"/>
                </a:tc>
                <a:tc>
                  <a:txBody>
                    <a:bodyPr/>
                    <a:lstStyle/>
                    <a:p>
                      <a:pPr marL="0" lvl="0" indent="0" algn="l" rtl="0">
                        <a:spcBef>
                          <a:spcPts val="0"/>
                        </a:spcBef>
                        <a:spcAft>
                          <a:spcPts val="0"/>
                        </a:spcAft>
                        <a:buNone/>
                      </a:pPr>
                      <a:r>
                        <a:rPr lang="en-US"/>
                        <a:t>Connect to victim machine on network. Send malicious network packets. Take in response network packets.</a:t>
                      </a:r>
                      <a:endParaRPr/>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204" name="Google Shape;204;g3111b5741f6_0_14"/>
          <p:cNvGraphicFramePr/>
          <p:nvPr/>
        </p:nvGraphicFramePr>
        <p:xfrm>
          <a:off x="6194425" y="3994150"/>
          <a:ext cx="5397500" cy="2438280"/>
        </p:xfrm>
        <a:graphic>
          <a:graphicData uri="http://schemas.openxmlformats.org/drawingml/2006/table">
            <a:tbl>
              <a:tblPr>
                <a:noFill/>
                <a:tableStyleId>{1FF040DA-D10F-4CC6-915C-7F69554F8F2E}</a:tableStyleId>
              </a:tblPr>
              <a:tblGrid>
                <a:gridCol w="2698750">
                  <a:extLst>
                    <a:ext uri="{9D8B030D-6E8A-4147-A177-3AD203B41FA5}">
                      <a16:colId xmlns:a16="http://schemas.microsoft.com/office/drawing/2014/main" val="20000"/>
                    </a:ext>
                  </a:extLst>
                </a:gridCol>
                <a:gridCol w="2698750">
                  <a:extLst>
                    <a:ext uri="{9D8B030D-6E8A-4147-A177-3AD203B41FA5}">
                      <a16:colId xmlns:a16="http://schemas.microsoft.com/office/drawing/2014/main" val="20001"/>
                    </a:ext>
                  </a:extLst>
                </a:gridCol>
              </a:tblGrid>
              <a:tr h="332700">
                <a:tc>
                  <a:txBody>
                    <a:bodyPr/>
                    <a:lstStyle/>
                    <a:p>
                      <a:pPr marL="0" lvl="0" indent="0" algn="l" rtl="0">
                        <a:spcBef>
                          <a:spcPts val="0"/>
                        </a:spcBef>
                        <a:spcAft>
                          <a:spcPts val="0"/>
                        </a:spcAft>
                        <a:buNone/>
                      </a:pPr>
                      <a:r>
                        <a:rPr lang="en-US" i="1"/>
                        <a:t>Module</a:t>
                      </a:r>
                      <a:endParaRPr i="1"/>
                    </a:p>
                  </a:txBody>
                  <a:tcPr marL="91425" marR="91425" marT="91425" marB="91425"/>
                </a:tc>
                <a:tc>
                  <a:txBody>
                    <a:bodyPr/>
                    <a:lstStyle/>
                    <a:p>
                      <a:pPr marL="0" lvl="0" indent="0" algn="l" rtl="0">
                        <a:spcBef>
                          <a:spcPts val="0"/>
                        </a:spcBef>
                        <a:spcAft>
                          <a:spcPts val="0"/>
                        </a:spcAft>
                        <a:buNone/>
                      </a:pPr>
                      <a:r>
                        <a:rPr lang="en-US"/>
                        <a:t>Target Machine</a:t>
                      </a:r>
                      <a:endParaRPr/>
                    </a:p>
                  </a:txBody>
                  <a:tcPr marL="91425" marR="91425" marT="91425" marB="91425"/>
                </a:tc>
                <a:extLst>
                  <a:ext uri="{0D108BD9-81ED-4DB2-BD59-A6C34878D82A}">
                    <a16:rowId xmlns:a16="http://schemas.microsoft.com/office/drawing/2014/main" val="10000"/>
                  </a:ext>
                </a:extLst>
              </a:tr>
              <a:tr h="332700">
                <a:tc>
                  <a:txBody>
                    <a:bodyPr/>
                    <a:lstStyle/>
                    <a:p>
                      <a:pPr marL="0" lvl="0" indent="0" algn="l" rtl="0">
                        <a:spcBef>
                          <a:spcPts val="0"/>
                        </a:spcBef>
                        <a:spcAft>
                          <a:spcPts val="0"/>
                        </a:spcAft>
                        <a:buNone/>
                      </a:pPr>
                      <a:r>
                        <a:rPr lang="en-US" i="1"/>
                        <a:t>Inputs</a:t>
                      </a:r>
                      <a:endParaRPr i="1"/>
                    </a:p>
                  </a:txBody>
                  <a:tcPr marL="91425" marR="91425" marT="91425" marB="91425"/>
                </a:tc>
                <a:tc>
                  <a:txBody>
                    <a:bodyPr/>
                    <a:lstStyle/>
                    <a:p>
                      <a:pPr marL="0" lvl="0" indent="0" algn="l" rtl="0">
                        <a:spcBef>
                          <a:spcPts val="0"/>
                        </a:spcBef>
                        <a:spcAft>
                          <a:spcPts val="0"/>
                        </a:spcAft>
                        <a:buNone/>
                      </a:pPr>
                      <a:r>
                        <a:rPr lang="en-US"/>
                        <a:t>Network packets</a:t>
                      </a:r>
                      <a:endParaRPr/>
                    </a:p>
                  </a:txBody>
                  <a:tcPr marL="91425" marR="91425" marT="91425" marB="91425"/>
                </a:tc>
                <a:extLst>
                  <a:ext uri="{0D108BD9-81ED-4DB2-BD59-A6C34878D82A}">
                    <a16:rowId xmlns:a16="http://schemas.microsoft.com/office/drawing/2014/main" val="10001"/>
                  </a:ext>
                </a:extLst>
              </a:tr>
              <a:tr h="332700">
                <a:tc>
                  <a:txBody>
                    <a:bodyPr/>
                    <a:lstStyle/>
                    <a:p>
                      <a:pPr marL="0" lvl="0" indent="0" algn="l" rtl="0">
                        <a:spcBef>
                          <a:spcPts val="0"/>
                        </a:spcBef>
                        <a:spcAft>
                          <a:spcPts val="0"/>
                        </a:spcAft>
                        <a:buNone/>
                      </a:pPr>
                      <a:r>
                        <a:rPr lang="en-US" i="1"/>
                        <a:t>Outputs</a:t>
                      </a:r>
                      <a:endParaRPr i="1"/>
                    </a:p>
                  </a:txBody>
                  <a:tcPr marL="91425" marR="91425" marT="91425" marB="91425"/>
                </a:tc>
                <a:tc>
                  <a:txBody>
                    <a:bodyPr/>
                    <a:lstStyle/>
                    <a:p>
                      <a:pPr marL="0" lvl="0" indent="0" algn="l" rtl="0">
                        <a:spcBef>
                          <a:spcPts val="0"/>
                        </a:spcBef>
                        <a:spcAft>
                          <a:spcPts val="0"/>
                        </a:spcAft>
                        <a:buNone/>
                      </a:pPr>
                      <a:r>
                        <a:rPr lang="en-US"/>
                        <a:t>Network packets</a:t>
                      </a:r>
                      <a:endParaRPr/>
                    </a:p>
                  </a:txBody>
                  <a:tcPr marL="91425" marR="91425" marT="91425" marB="91425"/>
                </a:tc>
                <a:extLst>
                  <a:ext uri="{0D108BD9-81ED-4DB2-BD59-A6C34878D82A}">
                    <a16:rowId xmlns:a16="http://schemas.microsoft.com/office/drawing/2014/main" val="10002"/>
                  </a:ext>
                </a:extLst>
              </a:tr>
              <a:tr h="332700">
                <a:tc>
                  <a:txBody>
                    <a:bodyPr/>
                    <a:lstStyle/>
                    <a:p>
                      <a:pPr marL="0" lvl="0" indent="0" algn="l" rtl="0">
                        <a:spcBef>
                          <a:spcPts val="0"/>
                        </a:spcBef>
                        <a:spcAft>
                          <a:spcPts val="0"/>
                        </a:spcAft>
                        <a:buNone/>
                      </a:pPr>
                      <a:r>
                        <a:rPr lang="en-US" i="1"/>
                        <a:t>Functionality</a:t>
                      </a:r>
                      <a:endParaRPr i="1"/>
                    </a:p>
                  </a:txBody>
                  <a:tcPr marL="91425" marR="91425" marT="91425" marB="91425"/>
                </a:tc>
                <a:tc>
                  <a:txBody>
                    <a:bodyPr/>
                    <a:lstStyle/>
                    <a:p>
                      <a:pPr marL="0" lvl="0" indent="0" algn="l" rtl="0">
                        <a:spcBef>
                          <a:spcPts val="0"/>
                        </a:spcBef>
                        <a:spcAft>
                          <a:spcPts val="0"/>
                        </a:spcAft>
                        <a:buNone/>
                      </a:pPr>
                      <a:r>
                        <a:rPr lang="en-US"/>
                        <a:t>Take in network packets and pass them to the Python service. Send out network packets from the Python service.</a:t>
                      </a:r>
                      <a:endParaRPr/>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205" name="Google Shape;205;g3111b5741f6_0_14"/>
          <p:cNvGraphicFramePr/>
          <p:nvPr/>
        </p:nvGraphicFramePr>
        <p:xfrm>
          <a:off x="304800" y="1142975"/>
          <a:ext cx="5397500" cy="2438280"/>
        </p:xfrm>
        <a:graphic>
          <a:graphicData uri="http://schemas.openxmlformats.org/drawingml/2006/table">
            <a:tbl>
              <a:tblPr>
                <a:noFill/>
                <a:tableStyleId>{1FF040DA-D10F-4CC6-915C-7F69554F8F2E}</a:tableStyleId>
              </a:tblPr>
              <a:tblGrid>
                <a:gridCol w="2698750">
                  <a:extLst>
                    <a:ext uri="{9D8B030D-6E8A-4147-A177-3AD203B41FA5}">
                      <a16:colId xmlns:a16="http://schemas.microsoft.com/office/drawing/2014/main" val="20000"/>
                    </a:ext>
                  </a:extLst>
                </a:gridCol>
                <a:gridCol w="2698750">
                  <a:extLst>
                    <a:ext uri="{9D8B030D-6E8A-4147-A177-3AD203B41FA5}">
                      <a16:colId xmlns:a16="http://schemas.microsoft.com/office/drawing/2014/main" val="20001"/>
                    </a:ext>
                  </a:extLst>
                </a:gridCol>
              </a:tblGrid>
              <a:tr h="332700">
                <a:tc>
                  <a:txBody>
                    <a:bodyPr/>
                    <a:lstStyle/>
                    <a:p>
                      <a:pPr marL="0" lvl="0" indent="0" algn="l" rtl="0">
                        <a:spcBef>
                          <a:spcPts val="0"/>
                        </a:spcBef>
                        <a:spcAft>
                          <a:spcPts val="0"/>
                        </a:spcAft>
                        <a:buNone/>
                      </a:pPr>
                      <a:r>
                        <a:rPr lang="en-US" i="1"/>
                        <a:t>Module</a:t>
                      </a:r>
                      <a:endParaRPr i="1"/>
                    </a:p>
                  </a:txBody>
                  <a:tcPr marL="91425" marR="91425" marT="91425" marB="91425"/>
                </a:tc>
                <a:tc>
                  <a:txBody>
                    <a:bodyPr/>
                    <a:lstStyle/>
                    <a:p>
                      <a:pPr marL="0" lvl="0" indent="0" algn="l" rtl="0">
                        <a:spcBef>
                          <a:spcPts val="0"/>
                        </a:spcBef>
                        <a:spcAft>
                          <a:spcPts val="0"/>
                        </a:spcAft>
                        <a:buNone/>
                      </a:pPr>
                      <a:r>
                        <a:rPr lang="en-US"/>
                        <a:t>Fuzzing Workflow</a:t>
                      </a:r>
                      <a:endParaRPr/>
                    </a:p>
                  </a:txBody>
                  <a:tcPr marL="91425" marR="91425" marT="91425" marB="91425"/>
                </a:tc>
                <a:extLst>
                  <a:ext uri="{0D108BD9-81ED-4DB2-BD59-A6C34878D82A}">
                    <a16:rowId xmlns:a16="http://schemas.microsoft.com/office/drawing/2014/main" val="10000"/>
                  </a:ext>
                </a:extLst>
              </a:tr>
              <a:tr h="332700">
                <a:tc>
                  <a:txBody>
                    <a:bodyPr/>
                    <a:lstStyle/>
                    <a:p>
                      <a:pPr marL="0" lvl="0" indent="0" algn="l" rtl="0">
                        <a:spcBef>
                          <a:spcPts val="0"/>
                        </a:spcBef>
                        <a:spcAft>
                          <a:spcPts val="0"/>
                        </a:spcAft>
                        <a:buNone/>
                      </a:pPr>
                      <a:r>
                        <a:rPr lang="en-US" i="1"/>
                        <a:t>Inputs</a:t>
                      </a:r>
                      <a:endParaRPr i="1"/>
                    </a:p>
                  </a:txBody>
                  <a:tcPr marL="91425" marR="91425" marT="91425" marB="91425"/>
                </a:tc>
                <a:tc>
                  <a:txBody>
                    <a:bodyPr/>
                    <a:lstStyle/>
                    <a:p>
                      <a:pPr marL="0" lvl="0" indent="0" algn="l" rtl="0">
                        <a:spcBef>
                          <a:spcPts val="0"/>
                        </a:spcBef>
                        <a:spcAft>
                          <a:spcPts val="0"/>
                        </a:spcAft>
                        <a:buNone/>
                      </a:pPr>
                      <a:r>
                        <a:rPr lang="en-US"/>
                        <a:t>Attack tools, fuzzing tools</a:t>
                      </a:r>
                      <a:endParaRPr/>
                    </a:p>
                  </a:txBody>
                  <a:tcPr marL="91425" marR="91425" marT="91425" marB="91425"/>
                </a:tc>
                <a:extLst>
                  <a:ext uri="{0D108BD9-81ED-4DB2-BD59-A6C34878D82A}">
                    <a16:rowId xmlns:a16="http://schemas.microsoft.com/office/drawing/2014/main" val="10001"/>
                  </a:ext>
                </a:extLst>
              </a:tr>
              <a:tr h="332700">
                <a:tc>
                  <a:txBody>
                    <a:bodyPr/>
                    <a:lstStyle/>
                    <a:p>
                      <a:pPr marL="0" lvl="0" indent="0" algn="l" rtl="0">
                        <a:spcBef>
                          <a:spcPts val="0"/>
                        </a:spcBef>
                        <a:spcAft>
                          <a:spcPts val="0"/>
                        </a:spcAft>
                        <a:buNone/>
                      </a:pPr>
                      <a:r>
                        <a:rPr lang="en-US" i="1"/>
                        <a:t>Outputs</a:t>
                      </a:r>
                      <a:endParaRPr i="1"/>
                    </a:p>
                  </a:txBody>
                  <a:tcPr marL="91425" marR="91425" marT="91425" marB="91425"/>
                </a:tc>
                <a:tc>
                  <a:txBody>
                    <a:bodyPr/>
                    <a:lstStyle/>
                    <a:p>
                      <a:pPr marL="0" lvl="0" indent="0" algn="l" rtl="0">
                        <a:spcBef>
                          <a:spcPts val="0"/>
                        </a:spcBef>
                        <a:spcAft>
                          <a:spcPts val="0"/>
                        </a:spcAft>
                        <a:buNone/>
                      </a:pPr>
                      <a:r>
                        <a:rPr lang="en-US"/>
                        <a:t>Found crashes or hangs</a:t>
                      </a:r>
                      <a:endParaRPr/>
                    </a:p>
                  </a:txBody>
                  <a:tcPr marL="91425" marR="91425" marT="91425" marB="91425"/>
                </a:tc>
                <a:extLst>
                  <a:ext uri="{0D108BD9-81ED-4DB2-BD59-A6C34878D82A}">
                    <a16:rowId xmlns:a16="http://schemas.microsoft.com/office/drawing/2014/main" val="10002"/>
                  </a:ext>
                </a:extLst>
              </a:tr>
              <a:tr h="332700">
                <a:tc>
                  <a:txBody>
                    <a:bodyPr/>
                    <a:lstStyle/>
                    <a:p>
                      <a:pPr marL="0" lvl="0" indent="0" algn="l" rtl="0">
                        <a:spcBef>
                          <a:spcPts val="0"/>
                        </a:spcBef>
                        <a:spcAft>
                          <a:spcPts val="0"/>
                        </a:spcAft>
                        <a:buNone/>
                      </a:pPr>
                      <a:r>
                        <a:rPr lang="en-US" i="1"/>
                        <a:t>Functionality</a:t>
                      </a:r>
                      <a:endParaRPr i="1"/>
                    </a:p>
                  </a:txBody>
                  <a:tcPr marL="91425" marR="91425" marT="91425" marB="91425"/>
                </a:tc>
                <a:tc>
                  <a:txBody>
                    <a:bodyPr/>
                    <a:lstStyle/>
                    <a:p>
                      <a:pPr marL="0" lvl="0" indent="0" algn="l" rtl="0">
                        <a:spcBef>
                          <a:spcPts val="0"/>
                        </a:spcBef>
                        <a:spcAft>
                          <a:spcPts val="0"/>
                        </a:spcAft>
                        <a:buNone/>
                      </a:pPr>
                      <a:r>
                        <a:rPr lang="en-US"/>
                        <a:t>Run fuzzing tools on attack tools network traffic while in use on the target machine. Report and save any crashes or hangs within the attack tool.</a:t>
                      </a:r>
                      <a:endParaRPr/>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g3111b5741f6_0_82"/>
          <p:cNvSpPr txBox="1">
            <a:spLocks noGrp="1"/>
          </p:cNvSpPr>
          <p:nvPr>
            <p:ph type="title"/>
          </p:nvPr>
        </p:nvSpPr>
        <p:spPr>
          <a:xfrm>
            <a:off x="304800" y="311383"/>
            <a:ext cx="11430000" cy="831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6"/>
                  </a:ext>
                </a:extLst>
              </a:rPr>
              <a:t>Behavioral Decomposition</a:t>
            </a:r>
            <a:endParaRPr/>
          </a:p>
        </p:txBody>
      </p:sp>
      <p:sp>
        <p:nvSpPr>
          <p:cNvPr id="211" name="Google Shape;211;g3111b5741f6_0_82"/>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212" name="Google Shape;212;g3111b5741f6_0_82"/>
          <p:cNvSpPr txBox="1">
            <a:spLocks noGrp="1"/>
          </p:cNvSpPr>
          <p:nvPr>
            <p:ph type="sldNum" idx="12"/>
          </p:nvPr>
        </p:nvSpPr>
        <p:spPr>
          <a:xfrm>
            <a:off x="11277600" y="6477000"/>
            <a:ext cx="457200" cy="260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pic>
        <p:nvPicPr>
          <p:cNvPr id="3" name="Picture 2" descr="A black background with white squares&#10;&#10;Description automatically generated">
            <a:extLst>
              <a:ext uri="{FF2B5EF4-FFF2-40B4-BE49-F238E27FC236}">
                <a16:creationId xmlns:a16="http://schemas.microsoft.com/office/drawing/2014/main" id="{CC6F9383-27EC-57E7-353E-C2FF83B46417}"/>
              </a:ext>
            </a:extLst>
          </p:cNvPr>
          <p:cNvPicPr>
            <a:picLocks noChangeAspect="1"/>
          </p:cNvPicPr>
          <p:nvPr/>
        </p:nvPicPr>
        <p:blipFill>
          <a:blip r:embed="rId3"/>
          <a:stretch>
            <a:fillRect/>
          </a:stretch>
        </p:blipFill>
        <p:spPr>
          <a:xfrm>
            <a:off x="0" y="1385074"/>
            <a:ext cx="12192000" cy="408785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g3116e21320b_2_85"/>
          <p:cNvSpPr txBox="1">
            <a:spLocks noGrp="1"/>
          </p:cNvSpPr>
          <p:nvPr>
            <p:ph type="title"/>
          </p:nvPr>
        </p:nvSpPr>
        <p:spPr>
          <a:xfrm>
            <a:off x="304800" y="311383"/>
            <a:ext cx="11430000" cy="831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t>Current Functionality of the Project</a:t>
            </a:r>
            <a:endParaRPr/>
          </a:p>
        </p:txBody>
      </p:sp>
      <p:sp>
        <p:nvSpPr>
          <p:cNvPr id="219" name="Google Shape;219;g3116e21320b_2_85"/>
          <p:cNvSpPr txBox="1">
            <a:spLocks noGrp="1"/>
          </p:cNvSpPr>
          <p:nvPr>
            <p:ph type="body" idx="1"/>
          </p:nvPr>
        </p:nvSpPr>
        <p:spPr>
          <a:xfrm>
            <a:off x="304800" y="1253325"/>
            <a:ext cx="11430000" cy="1109700"/>
          </a:xfrm>
          <a:prstGeom prst="rect">
            <a:avLst/>
          </a:prstGeom>
          <a:noFill/>
          <a:ln>
            <a:noFill/>
          </a:ln>
        </p:spPr>
        <p:txBody>
          <a:bodyPr spcFirstLastPara="1" wrap="square" lIns="91425" tIns="45700" rIns="91425" bIns="45700" anchor="t" anchorCtr="0">
            <a:noAutofit/>
          </a:bodyPr>
          <a:lstStyle/>
          <a:p>
            <a:pPr marL="457200" lvl="0" indent="-346075" algn="l" rtl="0">
              <a:lnSpc>
                <a:spcPct val="70000"/>
              </a:lnSpc>
              <a:spcBef>
                <a:spcPts val="0"/>
              </a:spcBef>
              <a:spcAft>
                <a:spcPts val="0"/>
              </a:spcAft>
              <a:buSzPts val="1850"/>
              <a:buChar char="●"/>
            </a:pPr>
            <a:r>
              <a:rPr lang="en-US" sz="2450"/>
              <a:t>LDRA Static Analysis &amp; Valgrind Memory Leak Checking </a:t>
            </a:r>
            <a:endParaRPr sz="2450"/>
          </a:p>
          <a:p>
            <a:pPr marL="914400" lvl="1" indent="-346075" algn="l" rtl="0">
              <a:lnSpc>
                <a:spcPct val="70000"/>
              </a:lnSpc>
              <a:spcBef>
                <a:spcPts val="0"/>
              </a:spcBef>
              <a:spcAft>
                <a:spcPts val="0"/>
              </a:spcAft>
              <a:buSzPts val="1850"/>
              <a:buChar char="○"/>
            </a:pPr>
            <a:r>
              <a:rPr lang="en-US" sz="2450"/>
              <a:t>LDRA static analysis &amp; Valgrind run against all six attack tools: Medusa, Masscan, Reaver, Aircrack-ng, Yersinia, and Netdiscover.</a:t>
            </a:r>
            <a:endParaRPr sz="2450"/>
          </a:p>
          <a:p>
            <a:pPr marL="0" lvl="0" indent="0" algn="l" rtl="0">
              <a:lnSpc>
                <a:spcPct val="70000"/>
              </a:lnSpc>
              <a:spcBef>
                <a:spcPts val="0"/>
              </a:spcBef>
              <a:spcAft>
                <a:spcPts val="0"/>
              </a:spcAft>
              <a:buSzPts val="688"/>
              <a:buNone/>
            </a:pPr>
            <a:endParaRPr sz="2450"/>
          </a:p>
          <a:p>
            <a:pPr marL="0" lvl="0" indent="0" algn="l" rtl="0">
              <a:lnSpc>
                <a:spcPct val="70000"/>
              </a:lnSpc>
              <a:spcBef>
                <a:spcPts val="0"/>
              </a:spcBef>
              <a:spcAft>
                <a:spcPts val="0"/>
              </a:spcAft>
              <a:buSzPts val="688"/>
              <a:buNone/>
            </a:pPr>
            <a:endParaRPr sz="2450"/>
          </a:p>
          <a:p>
            <a:pPr marL="0" lvl="0" indent="0" algn="l" rtl="0">
              <a:lnSpc>
                <a:spcPct val="70000"/>
              </a:lnSpc>
              <a:spcBef>
                <a:spcPts val="0"/>
              </a:spcBef>
              <a:spcAft>
                <a:spcPts val="0"/>
              </a:spcAft>
              <a:buSzPts val="688"/>
              <a:buNone/>
            </a:pPr>
            <a:endParaRPr sz="2450"/>
          </a:p>
          <a:p>
            <a:pPr marL="0" lvl="0" indent="0" algn="l" rtl="0">
              <a:lnSpc>
                <a:spcPct val="70000"/>
              </a:lnSpc>
              <a:spcBef>
                <a:spcPts val="0"/>
              </a:spcBef>
              <a:spcAft>
                <a:spcPts val="0"/>
              </a:spcAft>
              <a:buSzPts val="688"/>
              <a:buNone/>
            </a:pPr>
            <a:endParaRPr sz="2450"/>
          </a:p>
        </p:txBody>
      </p:sp>
      <p:sp>
        <p:nvSpPr>
          <p:cNvPr id="220" name="Google Shape;220;g3116e21320b_2_85"/>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221" name="Google Shape;221;g3116e21320b_2_85"/>
          <p:cNvSpPr txBox="1">
            <a:spLocks noGrp="1"/>
          </p:cNvSpPr>
          <p:nvPr>
            <p:ph type="sldNum" idx="12"/>
          </p:nvPr>
        </p:nvSpPr>
        <p:spPr>
          <a:xfrm>
            <a:off x="11277600" y="6477000"/>
            <a:ext cx="457200" cy="260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pic>
        <p:nvPicPr>
          <p:cNvPr id="222" name="Google Shape;222;g3116e21320b_2_85"/>
          <p:cNvPicPr preferRelativeResize="0"/>
          <p:nvPr/>
        </p:nvPicPr>
        <p:blipFill>
          <a:blip r:embed="rId3">
            <a:alphaModFix/>
          </a:blip>
          <a:stretch>
            <a:fillRect/>
          </a:stretch>
        </p:blipFill>
        <p:spPr>
          <a:xfrm>
            <a:off x="4711550" y="2363025"/>
            <a:ext cx="6885427" cy="3809174"/>
          </a:xfrm>
          <a:prstGeom prst="rect">
            <a:avLst/>
          </a:prstGeom>
          <a:noFill/>
          <a:ln>
            <a:noFill/>
          </a:ln>
        </p:spPr>
      </p:pic>
      <p:sp>
        <p:nvSpPr>
          <p:cNvPr id="223" name="Google Shape;223;g3116e21320b_2_85"/>
          <p:cNvSpPr txBox="1"/>
          <p:nvPr/>
        </p:nvSpPr>
        <p:spPr>
          <a:xfrm>
            <a:off x="205475" y="2363025"/>
            <a:ext cx="4006800" cy="37578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Calibri"/>
              <a:buChar char="●"/>
            </a:pPr>
            <a:r>
              <a:rPr lang="en-US" sz="2400">
                <a:solidFill>
                  <a:schemeClr val="dk1"/>
                </a:solidFill>
                <a:latin typeface="Calibri"/>
                <a:ea typeface="Calibri"/>
                <a:cs typeface="Calibri"/>
                <a:sym typeface="Calibri"/>
              </a:rPr>
              <a:t>Medusa &amp; Masscan chosen for attack tools.</a:t>
            </a:r>
            <a:endParaRPr sz="24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2400">
                <a:solidFill>
                  <a:schemeClr val="dk1"/>
                </a:solidFill>
                <a:latin typeface="Calibri"/>
                <a:ea typeface="Calibri"/>
                <a:cs typeface="Calibri"/>
                <a:sym typeface="Calibri"/>
              </a:rPr>
              <a:t>Performed compatibility testing of each selected fuzz tools on both attack tools. </a:t>
            </a:r>
            <a:endParaRPr sz="24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2400">
                <a:solidFill>
                  <a:schemeClr val="dk1"/>
                </a:solidFill>
                <a:latin typeface="Calibri"/>
                <a:ea typeface="Calibri"/>
                <a:cs typeface="Calibri"/>
                <a:sym typeface="Calibri"/>
              </a:rPr>
              <a:t>Compatible: AFLnet, Fuzzowski, Scapy + Radamsa.</a:t>
            </a:r>
            <a:endParaRPr sz="2400">
              <a:solidFill>
                <a:schemeClr val="dk1"/>
              </a:solidFill>
              <a:latin typeface="Calibri"/>
              <a:ea typeface="Calibri"/>
              <a:cs typeface="Calibri"/>
              <a:sym typeface="Calibri"/>
            </a:endParaRPr>
          </a:p>
          <a:p>
            <a:pPr marL="457200" lvl="0" indent="-342900" algn="l" rtl="0">
              <a:spcBef>
                <a:spcPts val="0"/>
              </a:spcBef>
              <a:spcAft>
                <a:spcPts val="0"/>
              </a:spcAft>
              <a:buClr>
                <a:schemeClr val="dk1"/>
              </a:buClr>
              <a:buSzPts val="1800"/>
              <a:buFont typeface="Calibri"/>
              <a:buChar char="●"/>
            </a:pPr>
            <a:r>
              <a:rPr lang="en-US" sz="2400">
                <a:solidFill>
                  <a:schemeClr val="dk1"/>
                </a:solidFill>
                <a:latin typeface="Calibri"/>
                <a:ea typeface="Calibri"/>
                <a:cs typeface="Calibri"/>
                <a:sym typeface="Calibri"/>
              </a:rPr>
              <a:t>Incompatible: Peach Fuzzer.</a:t>
            </a:r>
            <a:endParaRPr sz="2400">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g3116e21320b_2_95"/>
          <p:cNvSpPr txBox="1">
            <a:spLocks noGrp="1"/>
          </p:cNvSpPr>
          <p:nvPr>
            <p:ph type="title"/>
          </p:nvPr>
        </p:nvSpPr>
        <p:spPr>
          <a:xfrm>
            <a:off x="304800" y="311383"/>
            <a:ext cx="11430000" cy="831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t>Current Functionality of the Project</a:t>
            </a:r>
            <a:endParaRPr/>
          </a:p>
        </p:txBody>
      </p:sp>
      <p:sp>
        <p:nvSpPr>
          <p:cNvPr id="229" name="Google Shape;229;g3116e21320b_2_95"/>
          <p:cNvSpPr txBox="1">
            <a:spLocks noGrp="1"/>
          </p:cNvSpPr>
          <p:nvPr>
            <p:ph type="body" idx="1"/>
          </p:nvPr>
        </p:nvSpPr>
        <p:spPr>
          <a:xfrm>
            <a:off x="304800" y="1253325"/>
            <a:ext cx="11086800" cy="1546500"/>
          </a:xfrm>
          <a:prstGeom prst="rect">
            <a:avLst/>
          </a:prstGeom>
          <a:noFill/>
          <a:ln>
            <a:noFill/>
          </a:ln>
        </p:spPr>
        <p:txBody>
          <a:bodyPr spcFirstLastPara="1" wrap="square" lIns="91425" tIns="45700" rIns="91425" bIns="45700" anchor="t" anchorCtr="0">
            <a:noAutofit/>
          </a:bodyPr>
          <a:lstStyle/>
          <a:p>
            <a:pPr marL="457200" lvl="0" indent="-371475" algn="l" rtl="0">
              <a:lnSpc>
                <a:spcPct val="70000"/>
              </a:lnSpc>
              <a:spcBef>
                <a:spcPts val="0"/>
              </a:spcBef>
              <a:spcAft>
                <a:spcPts val="0"/>
              </a:spcAft>
              <a:buSzPts val="2250"/>
              <a:buChar char="●"/>
            </a:pPr>
            <a:r>
              <a:rPr lang="en-US" sz="2250"/>
              <a:t>Selected our fuzz testing tools based on two methods of approach:</a:t>
            </a:r>
            <a:endParaRPr sz="2250"/>
          </a:p>
          <a:p>
            <a:pPr marL="914400" lvl="1" indent="-371475" algn="l" rtl="0">
              <a:lnSpc>
                <a:spcPct val="70000"/>
              </a:lnSpc>
              <a:spcBef>
                <a:spcPts val="0"/>
              </a:spcBef>
              <a:spcAft>
                <a:spcPts val="0"/>
              </a:spcAft>
              <a:buSzPts val="2250"/>
              <a:buChar char="○"/>
            </a:pPr>
            <a:r>
              <a:rPr lang="en-US" sz="2250"/>
              <a:t>(1) Real-Time Protocol Fuzzing Using AFLnet (AFL++)</a:t>
            </a:r>
            <a:endParaRPr sz="2250"/>
          </a:p>
          <a:p>
            <a:pPr marL="1371600" lvl="2" indent="-371475" algn="l" rtl="0">
              <a:lnSpc>
                <a:spcPct val="70000"/>
              </a:lnSpc>
              <a:spcBef>
                <a:spcPts val="0"/>
              </a:spcBef>
              <a:spcAft>
                <a:spcPts val="0"/>
              </a:spcAft>
              <a:buSzPts val="2250"/>
              <a:buChar char="■"/>
            </a:pPr>
            <a:r>
              <a:rPr lang="en-US" sz="2250"/>
              <a:t>We were successfully able to get both Medusa and Masscan to work with AFLnet, allowing us to test the protocol and port while the programs are in use against the target machine. </a:t>
            </a:r>
            <a:endParaRPr sz="2250"/>
          </a:p>
          <a:p>
            <a:pPr marL="1371600" lvl="0" indent="0" algn="l" rtl="0">
              <a:lnSpc>
                <a:spcPct val="70000"/>
              </a:lnSpc>
              <a:spcBef>
                <a:spcPts val="0"/>
              </a:spcBef>
              <a:spcAft>
                <a:spcPts val="0"/>
              </a:spcAft>
              <a:buNone/>
            </a:pPr>
            <a:endParaRPr sz="2250"/>
          </a:p>
          <a:p>
            <a:pPr marL="0" lvl="0" indent="0" algn="l" rtl="0">
              <a:lnSpc>
                <a:spcPct val="70000"/>
              </a:lnSpc>
              <a:spcBef>
                <a:spcPts val="0"/>
              </a:spcBef>
              <a:spcAft>
                <a:spcPts val="0"/>
              </a:spcAft>
              <a:buNone/>
            </a:pPr>
            <a:endParaRPr sz="2250"/>
          </a:p>
          <a:p>
            <a:pPr marL="1371600" lvl="0" indent="0" algn="l" rtl="0">
              <a:lnSpc>
                <a:spcPct val="70000"/>
              </a:lnSpc>
              <a:spcBef>
                <a:spcPts val="0"/>
              </a:spcBef>
              <a:spcAft>
                <a:spcPts val="0"/>
              </a:spcAft>
              <a:buNone/>
            </a:pPr>
            <a:endParaRPr sz="2250"/>
          </a:p>
          <a:p>
            <a:pPr marL="0" lvl="0" indent="0" algn="l" rtl="0">
              <a:lnSpc>
                <a:spcPct val="70000"/>
              </a:lnSpc>
              <a:spcBef>
                <a:spcPts val="0"/>
              </a:spcBef>
              <a:spcAft>
                <a:spcPts val="0"/>
              </a:spcAft>
              <a:buSzPts val="688"/>
              <a:buNone/>
            </a:pPr>
            <a:endParaRPr sz="2250"/>
          </a:p>
          <a:p>
            <a:pPr marL="0" lvl="0" indent="0" algn="l" rtl="0">
              <a:lnSpc>
                <a:spcPct val="70000"/>
              </a:lnSpc>
              <a:spcBef>
                <a:spcPts val="0"/>
              </a:spcBef>
              <a:spcAft>
                <a:spcPts val="0"/>
              </a:spcAft>
              <a:buSzPts val="688"/>
              <a:buNone/>
            </a:pPr>
            <a:endParaRPr sz="2250"/>
          </a:p>
          <a:p>
            <a:pPr marL="0" lvl="0" indent="0" algn="l" rtl="0">
              <a:lnSpc>
                <a:spcPct val="70000"/>
              </a:lnSpc>
              <a:spcBef>
                <a:spcPts val="0"/>
              </a:spcBef>
              <a:spcAft>
                <a:spcPts val="0"/>
              </a:spcAft>
              <a:buSzPts val="688"/>
              <a:buNone/>
            </a:pPr>
            <a:endParaRPr sz="2250"/>
          </a:p>
          <a:p>
            <a:pPr marL="0" lvl="0" indent="0" algn="l" rtl="0">
              <a:lnSpc>
                <a:spcPct val="70000"/>
              </a:lnSpc>
              <a:spcBef>
                <a:spcPts val="0"/>
              </a:spcBef>
              <a:spcAft>
                <a:spcPts val="0"/>
              </a:spcAft>
              <a:buSzPts val="688"/>
              <a:buNone/>
            </a:pPr>
            <a:endParaRPr sz="2250"/>
          </a:p>
        </p:txBody>
      </p:sp>
      <p:sp>
        <p:nvSpPr>
          <p:cNvPr id="230" name="Google Shape;230;g3116e21320b_2_95"/>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231" name="Google Shape;231;g3116e21320b_2_95"/>
          <p:cNvSpPr txBox="1">
            <a:spLocks noGrp="1"/>
          </p:cNvSpPr>
          <p:nvPr>
            <p:ph type="sldNum" idx="12"/>
          </p:nvPr>
        </p:nvSpPr>
        <p:spPr>
          <a:xfrm>
            <a:off x="11277600" y="6477000"/>
            <a:ext cx="457200" cy="260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pic>
        <p:nvPicPr>
          <p:cNvPr id="232" name="Google Shape;232;g3116e21320b_2_95"/>
          <p:cNvPicPr preferRelativeResize="0"/>
          <p:nvPr/>
        </p:nvPicPr>
        <p:blipFill>
          <a:blip r:embed="rId3">
            <a:alphaModFix/>
          </a:blip>
          <a:stretch>
            <a:fillRect/>
          </a:stretch>
        </p:blipFill>
        <p:spPr>
          <a:xfrm>
            <a:off x="6560900" y="2799825"/>
            <a:ext cx="4778792" cy="3372375"/>
          </a:xfrm>
          <a:prstGeom prst="rect">
            <a:avLst/>
          </a:prstGeom>
          <a:noFill/>
          <a:ln>
            <a:noFill/>
          </a:ln>
        </p:spPr>
      </p:pic>
      <p:sp>
        <p:nvSpPr>
          <p:cNvPr id="233" name="Google Shape;233;g3116e21320b_2_95"/>
          <p:cNvSpPr txBox="1"/>
          <p:nvPr/>
        </p:nvSpPr>
        <p:spPr>
          <a:xfrm>
            <a:off x="3364775" y="3480375"/>
            <a:ext cx="7204800" cy="39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chemeClr val="dk1"/>
              </a:solidFill>
              <a:latin typeface="Calibri"/>
              <a:ea typeface="Calibri"/>
              <a:cs typeface="Calibri"/>
              <a:sym typeface="Calibri"/>
            </a:endParaRPr>
          </a:p>
        </p:txBody>
      </p:sp>
      <p:sp>
        <p:nvSpPr>
          <p:cNvPr id="234" name="Google Shape;234;g3116e21320b_2_95"/>
          <p:cNvSpPr txBox="1"/>
          <p:nvPr/>
        </p:nvSpPr>
        <p:spPr>
          <a:xfrm>
            <a:off x="308225" y="2799925"/>
            <a:ext cx="6074700" cy="3372300"/>
          </a:xfrm>
          <a:prstGeom prst="rect">
            <a:avLst/>
          </a:prstGeom>
          <a:noFill/>
          <a:ln>
            <a:noFill/>
          </a:ln>
        </p:spPr>
        <p:txBody>
          <a:bodyPr spcFirstLastPara="1" wrap="square" lIns="91425" tIns="91425" rIns="91425" bIns="91425" anchor="t" anchorCtr="0">
            <a:noAutofit/>
          </a:bodyPr>
          <a:lstStyle/>
          <a:p>
            <a:pPr marL="914400" lvl="1" indent="-371475" algn="l" rtl="0">
              <a:lnSpc>
                <a:spcPct val="70000"/>
              </a:lnSpc>
              <a:spcBef>
                <a:spcPts val="0"/>
              </a:spcBef>
              <a:spcAft>
                <a:spcPts val="0"/>
              </a:spcAft>
              <a:buClr>
                <a:schemeClr val="dk1"/>
              </a:buClr>
              <a:buSzPts val="2250"/>
              <a:buChar char="○"/>
            </a:pPr>
            <a:r>
              <a:rPr lang="en-US" sz="2250">
                <a:solidFill>
                  <a:schemeClr val="dk1"/>
                </a:solidFill>
                <a:latin typeface="Calibri"/>
                <a:ea typeface="Calibri"/>
                <a:cs typeface="Calibri"/>
                <a:sym typeface="Calibri"/>
              </a:rPr>
              <a:t>(2) Generating Fuzzed Network Traffic in Pcap File Format Using Scapy &amp; Radamsa</a:t>
            </a:r>
            <a:endParaRPr sz="2250">
              <a:solidFill>
                <a:schemeClr val="dk1"/>
              </a:solidFill>
              <a:latin typeface="Calibri"/>
              <a:ea typeface="Calibri"/>
              <a:cs typeface="Calibri"/>
              <a:sym typeface="Calibri"/>
            </a:endParaRPr>
          </a:p>
          <a:p>
            <a:pPr marL="1371600" lvl="2" indent="-371475" algn="l" rtl="0">
              <a:lnSpc>
                <a:spcPct val="70000"/>
              </a:lnSpc>
              <a:spcBef>
                <a:spcPts val="0"/>
              </a:spcBef>
              <a:spcAft>
                <a:spcPts val="0"/>
              </a:spcAft>
              <a:buClr>
                <a:schemeClr val="dk1"/>
              </a:buClr>
              <a:buSzPts val="2250"/>
              <a:buChar char="■"/>
            </a:pPr>
            <a:r>
              <a:rPr lang="en-US" sz="2250">
                <a:solidFill>
                  <a:schemeClr val="dk1"/>
                </a:solidFill>
                <a:latin typeface="Calibri"/>
                <a:ea typeface="Calibri"/>
                <a:cs typeface="Calibri"/>
                <a:sym typeface="Calibri"/>
              </a:rPr>
              <a:t>Medusa and Masscan take pcap files as input to perform their designated function. </a:t>
            </a:r>
            <a:endParaRPr sz="2250">
              <a:solidFill>
                <a:schemeClr val="dk1"/>
              </a:solidFill>
              <a:latin typeface="Calibri"/>
              <a:ea typeface="Calibri"/>
              <a:cs typeface="Calibri"/>
              <a:sym typeface="Calibri"/>
            </a:endParaRPr>
          </a:p>
          <a:p>
            <a:pPr marL="1371600" lvl="2" indent="-371475" algn="l" rtl="0">
              <a:lnSpc>
                <a:spcPct val="70000"/>
              </a:lnSpc>
              <a:spcBef>
                <a:spcPts val="0"/>
              </a:spcBef>
              <a:spcAft>
                <a:spcPts val="0"/>
              </a:spcAft>
              <a:buClr>
                <a:schemeClr val="dk1"/>
              </a:buClr>
              <a:buSzPts val="2250"/>
              <a:buChar char="■"/>
            </a:pPr>
            <a:r>
              <a:rPr lang="en-US" sz="2250">
                <a:solidFill>
                  <a:schemeClr val="dk1"/>
                </a:solidFill>
                <a:latin typeface="Calibri"/>
                <a:ea typeface="Calibri"/>
                <a:cs typeface="Calibri"/>
                <a:sym typeface="Calibri"/>
              </a:rPr>
              <a:t>Radamsa would be used to create the random test cases, while Scapy would package it into packets to save into a packet capture file.</a:t>
            </a:r>
            <a:endParaRPr sz="2250">
              <a:solidFill>
                <a:schemeClr val="dk1"/>
              </a:solidFill>
              <a:latin typeface="Calibri"/>
              <a:ea typeface="Calibri"/>
              <a:cs typeface="Calibri"/>
              <a:sym typeface="Calibri"/>
            </a:endParaRPr>
          </a:p>
          <a:p>
            <a:pPr marL="1371600" lvl="2" indent="-371475" algn="l" rtl="0">
              <a:lnSpc>
                <a:spcPct val="70000"/>
              </a:lnSpc>
              <a:spcBef>
                <a:spcPts val="0"/>
              </a:spcBef>
              <a:spcAft>
                <a:spcPts val="0"/>
              </a:spcAft>
              <a:buClr>
                <a:schemeClr val="dk1"/>
              </a:buClr>
              <a:buSzPts val="2250"/>
              <a:buChar char="■"/>
            </a:pPr>
            <a:r>
              <a:rPr lang="en-US" sz="2250">
                <a:solidFill>
                  <a:schemeClr val="dk1"/>
                </a:solidFill>
                <a:latin typeface="Calibri"/>
                <a:ea typeface="Calibri"/>
                <a:cs typeface="Calibri"/>
                <a:sym typeface="Calibri"/>
              </a:rPr>
              <a:t>Radamsa also supports real-time protocol fuzzing as well, and can be used as a backup if issues arise with further AFLnet testing. </a:t>
            </a:r>
            <a:endParaRPr sz="2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g3116e21320b_3_0"/>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Background Information</a:t>
            </a:r>
            <a:endParaRPr/>
          </a:p>
        </p:txBody>
      </p:sp>
      <p:sp>
        <p:nvSpPr>
          <p:cNvPr id="97" name="Google Shape;97;g3116e21320b_3_0"/>
          <p:cNvSpPr txBox="1">
            <a:spLocks noGrp="1"/>
          </p:cNvSpPr>
          <p:nvPr>
            <p:ph type="body" idx="1"/>
          </p:nvPr>
        </p:nvSpPr>
        <p:spPr>
          <a:xfrm>
            <a:off x="304800" y="1253330"/>
            <a:ext cx="11430000" cy="49950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b="1" dirty="0"/>
              <a:t>Active Defense</a:t>
            </a:r>
            <a:r>
              <a:rPr lang="en-US" dirty="0"/>
              <a:t>: Defending a system by directly interacting with the adversary while attack is in progress.</a:t>
            </a:r>
            <a:endParaRPr dirty="0"/>
          </a:p>
          <a:p>
            <a:pPr marL="457200" lvl="0" indent="-342900" algn="l" rtl="0">
              <a:spcBef>
                <a:spcPts val="0"/>
              </a:spcBef>
              <a:spcAft>
                <a:spcPts val="0"/>
              </a:spcAft>
              <a:buSzPts val="1800"/>
              <a:buChar char="●"/>
            </a:pPr>
            <a:r>
              <a:rPr lang="en-US" b="1" dirty="0"/>
              <a:t>Attacking Application</a:t>
            </a:r>
            <a:r>
              <a:rPr lang="en-US" dirty="0"/>
              <a:t>: The program the adversary is using to attack your system.</a:t>
            </a:r>
            <a:endParaRPr dirty="0"/>
          </a:p>
          <a:p>
            <a:pPr marL="457200" lvl="0" indent="-342900" algn="l" rtl="0">
              <a:spcBef>
                <a:spcPts val="0"/>
              </a:spcBef>
              <a:spcAft>
                <a:spcPts val="0"/>
              </a:spcAft>
              <a:buSzPts val="1800"/>
              <a:buChar char="●"/>
            </a:pPr>
            <a:r>
              <a:rPr lang="en-US" b="1" dirty="0"/>
              <a:t>Active Defense Response</a:t>
            </a:r>
            <a:r>
              <a:rPr lang="en-US" dirty="0"/>
              <a:t>: The response that the victim computer gives the attacking application; often sent as a network packet.</a:t>
            </a:r>
            <a:endParaRPr dirty="0"/>
          </a:p>
          <a:p>
            <a:pPr marL="0" lvl="0" indent="0" algn="l" rtl="0">
              <a:spcBef>
                <a:spcPts val="1000"/>
              </a:spcBef>
              <a:spcAft>
                <a:spcPts val="0"/>
              </a:spcAft>
              <a:buNone/>
            </a:pPr>
            <a:r>
              <a:rPr lang="en-US" b="1" dirty="0"/>
              <a:t>Note</a:t>
            </a:r>
            <a:r>
              <a:rPr lang="en-US" dirty="0"/>
              <a:t>:</a:t>
            </a:r>
            <a:endParaRPr dirty="0"/>
          </a:p>
          <a:p>
            <a:pPr marL="457200" lvl="0" indent="-342900" algn="l" rtl="0">
              <a:spcBef>
                <a:spcPts val="1000"/>
              </a:spcBef>
              <a:spcAft>
                <a:spcPts val="0"/>
              </a:spcAft>
              <a:buSzPts val="1800"/>
              <a:buChar char="●"/>
            </a:pPr>
            <a:r>
              <a:rPr lang="en-US" dirty="0"/>
              <a:t>Attacking applications often exploit vulnerabilities within a program on the victim’s system.</a:t>
            </a:r>
            <a:endParaRPr dirty="0"/>
          </a:p>
          <a:p>
            <a:pPr marL="457200" lvl="0" indent="-342900" algn="l" rtl="0">
              <a:spcBef>
                <a:spcPts val="0"/>
              </a:spcBef>
              <a:spcAft>
                <a:spcPts val="0"/>
              </a:spcAft>
              <a:buSzPts val="1800"/>
              <a:buChar char="●"/>
            </a:pPr>
            <a:r>
              <a:rPr lang="en-US" dirty="0"/>
              <a:t>What would happen if we instead exploited vulnerabilities in the attacking application?</a:t>
            </a:r>
            <a:endParaRPr dirty="0"/>
          </a:p>
        </p:txBody>
      </p:sp>
      <p:sp>
        <p:nvSpPr>
          <p:cNvPr id="98" name="Google Shape;98;g3116e21320b_3_0"/>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
        <p:nvSpPr>
          <p:cNvPr id="4" name="Google Shape;103;g310b6cce123_0_0">
            <a:extLst>
              <a:ext uri="{FF2B5EF4-FFF2-40B4-BE49-F238E27FC236}">
                <a16:creationId xmlns:a16="http://schemas.microsoft.com/office/drawing/2014/main" id="{563F7522-5BB1-C8DF-8288-431B3CB66067}"/>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g3116e21320b_2_114"/>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chemeClr val="dk1"/>
              </a:buClr>
              <a:buSzPct val="100000"/>
              <a:buFont typeface="Calibri"/>
              <a:buNone/>
            </a:pPr>
            <a:r>
              <a:rPr lang="en-US"/>
              <a:t>Expected Additional Functionality of the Project</a:t>
            </a:r>
            <a:endParaRPr/>
          </a:p>
          <a:p>
            <a:pPr marL="0" lvl="0" indent="0" algn="l" rtl="0">
              <a:spcBef>
                <a:spcPts val="0"/>
              </a:spcBef>
              <a:spcAft>
                <a:spcPts val="0"/>
              </a:spcAft>
              <a:buNone/>
            </a:pPr>
            <a:endParaRPr/>
          </a:p>
        </p:txBody>
      </p:sp>
      <p:sp>
        <p:nvSpPr>
          <p:cNvPr id="241" name="Google Shape;241;g3116e21320b_2_114"/>
          <p:cNvSpPr txBox="1">
            <a:spLocks noGrp="1"/>
          </p:cNvSpPr>
          <p:nvPr>
            <p:ph type="body" idx="1"/>
          </p:nvPr>
        </p:nvSpPr>
        <p:spPr>
          <a:xfrm>
            <a:off x="304800" y="1253330"/>
            <a:ext cx="11430000" cy="4995000"/>
          </a:xfrm>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US" dirty="0"/>
              <a:t>Compile all written reports into IEEE-style conference paper, including the reports for our chosen attack tools, fuzzing tools, and results of this semester’s efforts.</a:t>
            </a:r>
            <a:endParaRPr dirty="0"/>
          </a:p>
          <a:p>
            <a:pPr marL="457200" lvl="0" indent="-342900" algn="l" rtl="0">
              <a:spcBef>
                <a:spcPts val="0"/>
              </a:spcBef>
              <a:spcAft>
                <a:spcPts val="0"/>
              </a:spcAft>
              <a:buSzPts val="1800"/>
              <a:buChar char="●"/>
            </a:pPr>
            <a:r>
              <a:rPr lang="en-US" dirty="0"/>
              <a:t>Apply our fuzzing workflow to our attack tools Medusa and Masscan.</a:t>
            </a:r>
            <a:endParaRPr dirty="0"/>
          </a:p>
          <a:p>
            <a:pPr marL="457200" lvl="0" indent="-342900" algn="l" rtl="0">
              <a:spcBef>
                <a:spcPts val="0"/>
              </a:spcBef>
              <a:spcAft>
                <a:spcPts val="0"/>
              </a:spcAft>
              <a:buSzPts val="1800"/>
              <a:buChar char="●"/>
            </a:pPr>
            <a:r>
              <a:rPr lang="en-US" dirty="0"/>
              <a:t>Test and improve the workflow from the results of our initial fuzzing. </a:t>
            </a:r>
          </a:p>
        </p:txBody>
      </p:sp>
      <p:sp>
        <p:nvSpPr>
          <p:cNvPr id="242" name="Google Shape;242;g3116e21320b_2_114"/>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
        <p:nvSpPr>
          <p:cNvPr id="2" name="Google Shape;103;g310b6cce123_0_0">
            <a:extLst>
              <a:ext uri="{FF2B5EF4-FFF2-40B4-BE49-F238E27FC236}">
                <a16:creationId xmlns:a16="http://schemas.microsoft.com/office/drawing/2014/main" id="{E03DB418-84D2-5BCD-33A8-DBE32CBD6884}"/>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6">
          <a:extLst>
            <a:ext uri="{FF2B5EF4-FFF2-40B4-BE49-F238E27FC236}">
              <a16:creationId xmlns:a16="http://schemas.microsoft.com/office/drawing/2014/main" id="{A7E6EE0C-EF15-78EA-0950-8D1E09EB3F37}"/>
            </a:ext>
          </a:extLst>
        </p:cNvPr>
        <p:cNvGrpSpPr/>
        <p:nvPr/>
      </p:nvGrpSpPr>
      <p:grpSpPr>
        <a:xfrm>
          <a:off x="0" y="0"/>
          <a:ext cx="0" cy="0"/>
          <a:chOff x="0" y="0"/>
          <a:chExt cx="0" cy="0"/>
        </a:xfrm>
      </p:grpSpPr>
      <p:sp>
        <p:nvSpPr>
          <p:cNvPr id="247" name="Google Shape;247;g3116e21320b_2_107">
            <a:extLst>
              <a:ext uri="{FF2B5EF4-FFF2-40B4-BE49-F238E27FC236}">
                <a16:creationId xmlns:a16="http://schemas.microsoft.com/office/drawing/2014/main" id="{F6A75058-47F3-216F-10C4-F622C2AE4518}"/>
              </a:ext>
            </a:extLst>
          </p:cNvPr>
          <p:cNvSpPr txBox="1">
            <a:spLocks noGrp="1"/>
          </p:cNvSpPr>
          <p:nvPr>
            <p:ph type="title"/>
          </p:nvPr>
        </p:nvSpPr>
        <p:spPr>
          <a:xfrm>
            <a:off x="304800" y="311383"/>
            <a:ext cx="11430000" cy="831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7"/>
                  </a:ext>
                </a:extLst>
              </a:rPr>
              <a:t>Lessons Learned</a:t>
            </a:r>
            <a:endParaRPr/>
          </a:p>
        </p:txBody>
      </p:sp>
      <p:sp>
        <p:nvSpPr>
          <p:cNvPr id="248" name="Google Shape;248;g3116e21320b_2_107">
            <a:extLst>
              <a:ext uri="{FF2B5EF4-FFF2-40B4-BE49-F238E27FC236}">
                <a16:creationId xmlns:a16="http://schemas.microsoft.com/office/drawing/2014/main" id="{85F69409-3282-92A8-32FA-83402E6FCA96}"/>
              </a:ext>
            </a:extLst>
          </p:cNvPr>
          <p:cNvSpPr txBox="1">
            <a:spLocks noGrp="1"/>
          </p:cNvSpPr>
          <p:nvPr>
            <p:ph type="body" idx="1"/>
          </p:nvPr>
        </p:nvSpPr>
        <p:spPr>
          <a:xfrm>
            <a:off x="304800" y="1253330"/>
            <a:ext cx="11430000" cy="4995000"/>
          </a:xfrm>
          <a:prstGeom prst="rect">
            <a:avLst/>
          </a:prstGeom>
          <a:noFill/>
          <a:ln>
            <a:noFill/>
          </a:ln>
        </p:spPr>
        <p:txBody>
          <a:bodyPr spcFirstLastPara="1" wrap="square" lIns="91425" tIns="45700" rIns="91425" bIns="45700" anchor="t" anchorCtr="0">
            <a:normAutofit/>
          </a:bodyPr>
          <a:lstStyle/>
          <a:p>
            <a:pPr marL="457200" lvl="0" indent="-342900" algn="l" rtl="0">
              <a:lnSpc>
                <a:spcPct val="100000"/>
              </a:lnSpc>
              <a:spcBef>
                <a:spcPts val="1000"/>
              </a:spcBef>
              <a:spcAft>
                <a:spcPts val="0"/>
              </a:spcAft>
              <a:buSzPts val="1800"/>
              <a:buChar char="●"/>
            </a:pPr>
            <a:r>
              <a:rPr lang="en-US" dirty="0"/>
              <a:t>Fuzzing networks are far more difficult than we initially believed. </a:t>
            </a:r>
            <a:endParaRPr dirty="0"/>
          </a:p>
          <a:p>
            <a:pPr marL="914400" lvl="1" indent="-393700" algn="l" rtl="0">
              <a:lnSpc>
                <a:spcPct val="100000"/>
              </a:lnSpc>
              <a:spcBef>
                <a:spcPts val="0"/>
              </a:spcBef>
              <a:spcAft>
                <a:spcPts val="0"/>
              </a:spcAft>
              <a:buSzPts val="2600"/>
              <a:buChar char="○"/>
            </a:pPr>
            <a:r>
              <a:rPr lang="en-US" sz="2800" dirty="0"/>
              <a:t>The dynamic nature of networking makes it difficult to create stable test environments without outside interference.</a:t>
            </a:r>
            <a:endParaRPr sz="2800" dirty="0"/>
          </a:p>
          <a:p>
            <a:pPr marL="457200" lvl="0" indent="-342900" algn="l" rtl="0">
              <a:lnSpc>
                <a:spcPct val="100000"/>
              </a:lnSpc>
              <a:spcBef>
                <a:spcPts val="0"/>
              </a:spcBef>
              <a:spcAft>
                <a:spcPts val="0"/>
              </a:spcAft>
              <a:buSzPts val="1800"/>
              <a:buChar char="●"/>
            </a:pPr>
            <a:r>
              <a:rPr lang="en-US" dirty="0"/>
              <a:t>Documentation is not always accurate, or up-to-date.</a:t>
            </a:r>
          </a:p>
          <a:p>
            <a:pPr marL="457200" lvl="0" indent="-342900" algn="l" rtl="0">
              <a:lnSpc>
                <a:spcPct val="100000"/>
              </a:lnSpc>
              <a:spcBef>
                <a:spcPts val="0"/>
              </a:spcBef>
              <a:spcAft>
                <a:spcPts val="0"/>
              </a:spcAft>
              <a:buSzPts val="1800"/>
              <a:buChar char="●"/>
            </a:pPr>
            <a:r>
              <a:rPr lang="en-US" dirty="0"/>
              <a:t>Just because it is owned by an established brand/company, does not mean it is a perfect product (Peach Fuzzer).</a:t>
            </a:r>
          </a:p>
          <a:p>
            <a:pPr marL="457200" lvl="0" indent="-342900" algn="l" rtl="0">
              <a:lnSpc>
                <a:spcPct val="100000"/>
              </a:lnSpc>
              <a:spcBef>
                <a:spcPts val="0"/>
              </a:spcBef>
              <a:spcAft>
                <a:spcPts val="0"/>
              </a:spcAft>
              <a:buSzPts val="1800"/>
              <a:buChar char="●"/>
            </a:pPr>
            <a:r>
              <a:rPr lang="en-US" dirty="0"/>
              <a:t>Communication between group members is paramount, and must be consistent, and frequent to minimize wasted efforts and confusion.</a:t>
            </a:r>
          </a:p>
          <a:p>
            <a:pPr marL="457200" lvl="0" indent="-342900" algn="l" rtl="0">
              <a:lnSpc>
                <a:spcPct val="100000"/>
              </a:lnSpc>
              <a:spcBef>
                <a:spcPts val="0"/>
              </a:spcBef>
              <a:spcAft>
                <a:spcPts val="0"/>
              </a:spcAft>
              <a:buSzPts val="1800"/>
              <a:buChar char="●"/>
            </a:pPr>
            <a:r>
              <a:rPr lang="en-US" dirty="0"/>
              <a:t>There are a wide variety of available fuzzing tools that can all differ in approach and use cases; some niche, some broad.</a:t>
            </a:r>
            <a:endParaRPr dirty="0"/>
          </a:p>
        </p:txBody>
      </p:sp>
      <p:sp>
        <p:nvSpPr>
          <p:cNvPr id="249" name="Google Shape;249;g3116e21320b_2_107">
            <a:extLst>
              <a:ext uri="{FF2B5EF4-FFF2-40B4-BE49-F238E27FC236}">
                <a16:creationId xmlns:a16="http://schemas.microsoft.com/office/drawing/2014/main" id="{B2EF9A53-C00B-8A32-901B-C9C315C10F0B}"/>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250" name="Google Shape;250;g3116e21320b_2_107">
            <a:extLst>
              <a:ext uri="{FF2B5EF4-FFF2-40B4-BE49-F238E27FC236}">
                <a16:creationId xmlns:a16="http://schemas.microsoft.com/office/drawing/2014/main" id="{66C646D7-F15A-3154-761E-EBB349D79071}"/>
              </a:ext>
            </a:extLst>
          </p:cNvPr>
          <p:cNvSpPr txBox="1">
            <a:spLocks noGrp="1"/>
          </p:cNvSpPr>
          <p:nvPr>
            <p:ph type="sldNum" idx="12"/>
          </p:nvPr>
        </p:nvSpPr>
        <p:spPr>
          <a:xfrm>
            <a:off x="11277600" y="6477000"/>
            <a:ext cx="457200" cy="260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spTree>
    <p:extLst>
      <p:ext uri="{BB962C8B-B14F-4D97-AF65-F5344CB8AC3E}">
        <p14:creationId xmlns:p14="http://schemas.microsoft.com/office/powerpoint/2010/main" val="1170809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g3111b5741f6_0_66"/>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Original Timeline</a:t>
            </a:r>
            <a:endParaRPr/>
          </a:p>
        </p:txBody>
      </p:sp>
      <p:sp>
        <p:nvSpPr>
          <p:cNvPr id="257" name="Google Shape;257;g3111b5741f6_0_66"/>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pic>
        <p:nvPicPr>
          <p:cNvPr id="258" name="Google Shape;258;g3111b5741f6_0_66"/>
          <p:cNvPicPr preferRelativeResize="0"/>
          <p:nvPr/>
        </p:nvPicPr>
        <p:blipFill>
          <a:blip r:embed="rId3">
            <a:alphaModFix/>
          </a:blip>
          <a:stretch>
            <a:fillRect/>
          </a:stretch>
        </p:blipFill>
        <p:spPr>
          <a:xfrm>
            <a:off x="124800" y="1142975"/>
            <a:ext cx="11942400" cy="4942424"/>
          </a:xfrm>
          <a:prstGeom prst="rect">
            <a:avLst/>
          </a:prstGeom>
          <a:noFill/>
          <a:ln>
            <a:noFill/>
          </a:ln>
        </p:spPr>
      </p:pic>
      <p:sp>
        <p:nvSpPr>
          <p:cNvPr id="2" name="Google Shape;103;g310b6cce123_0_0">
            <a:extLst>
              <a:ext uri="{FF2B5EF4-FFF2-40B4-BE49-F238E27FC236}">
                <a16:creationId xmlns:a16="http://schemas.microsoft.com/office/drawing/2014/main" id="{C5D9F00B-BCA2-6ADF-C406-8C2E76333EBB}"/>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3111b5741f6_0_74"/>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Actual Timeline</a:t>
            </a:r>
            <a:endParaRPr/>
          </a:p>
        </p:txBody>
      </p:sp>
      <p:sp>
        <p:nvSpPr>
          <p:cNvPr id="265" name="Google Shape;265;g3111b5741f6_0_74"/>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pic>
        <p:nvPicPr>
          <p:cNvPr id="266" name="Google Shape;266;g3111b5741f6_0_74"/>
          <p:cNvPicPr preferRelativeResize="0"/>
          <p:nvPr/>
        </p:nvPicPr>
        <p:blipFill>
          <a:blip r:embed="rId3">
            <a:alphaModFix/>
          </a:blip>
          <a:stretch>
            <a:fillRect/>
          </a:stretch>
        </p:blipFill>
        <p:spPr>
          <a:xfrm>
            <a:off x="304800" y="1194375"/>
            <a:ext cx="11361683" cy="5282625"/>
          </a:xfrm>
          <a:prstGeom prst="rect">
            <a:avLst/>
          </a:prstGeom>
          <a:noFill/>
          <a:ln>
            <a:noFill/>
          </a:ln>
        </p:spPr>
      </p:pic>
      <p:sp>
        <p:nvSpPr>
          <p:cNvPr id="2" name="Google Shape;103;g310b6cce123_0_0">
            <a:extLst>
              <a:ext uri="{FF2B5EF4-FFF2-40B4-BE49-F238E27FC236}">
                <a16:creationId xmlns:a16="http://schemas.microsoft.com/office/drawing/2014/main" id="{B9414EE3-E227-EA34-A908-E8365F5D289E}"/>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0">
          <a:extLst>
            <a:ext uri="{FF2B5EF4-FFF2-40B4-BE49-F238E27FC236}">
              <a16:creationId xmlns:a16="http://schemas.microsoft.com/office/drawing/2014/main" id="{38C8B03D-4592-68F5-67FE-523F68886CEA}"/>
            </a:ext>
          </a:extLst>
        </p:cNvPr>
        <p:cNvGrpSpPr/>
        <p:nvPr/>
      </p:nvGrpSpPr>
      <p:grpSpPr>
        <a:xfrm>
          <a:off x="0" y="0"/>
          <a:ext cx="0" cy="0"/>
          <a:chOff x="0" y="0"/>
          <a:chExt cx="0" cy="0"/>
        </a:xfrm>
      </p:grpSpPr>
      <p:sp>
        <p:nvSpPr>
          <p:cNvPr id="271" name="Google Shape;271;g3111b5741f6_0_28">
            <a:extLst>
              <a:ext uri="{FF2B5EF4-FFF2-40B4-BE49-F238E27FC236}">
                <a16:creationId xmlns:a16="http://schemas.microsoft.com/office/drawing/2014/main" id="{65EC21CD-38B3-79BB-1002-B1B2E6677B20}"/>
              </a:ext>
            </a:extLst>
          </p:cNvPr>
          <p:cNvSpPr txBox="1">
            <a:spLocks noGrp="1"/>
          </p:cNvSpPr>
          <p:nvPr>
            <p:ph type="title"/>
          </p:nvPr>
        </p:nvSpPr>
        <p:spPr>
          <a:xfrm>
            <a:off x="304800" y="311383"/>
            <a:ext cx="11430000" cy="831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t>Missed Milestone Dates</a:t>
            </a:r>
            <a:endParaRPr/>
          </a:p>
        </p:txBody>
      </p:sp>
      <p:sp>
        <p:nvSpPr>
          <p:cNvPr id="272" name="Google Shape;272;g3111b5741f6_0_28">
            <a:extLst>
              <a:ext uri="{FF2B5EF4-FFF2-40B4-BE49-F238E27FC236}">
                <a16:creationId xmlns:a16="http://schemas.microsoft.com/office/drawing/2014/main" id="{B5D0107A-7332-FE0E-1162-C1344BFE02BF}"/>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273" name="Google Shape;273;g3111b5741f6_0_28">
            <a:extLst>
              <a:ext uri="{FF2B5EF4-FFF2-40B4-BE49-F238E27FC236}">
                <a16:creationId xmlns:a16="http://schemas.microsoft.com/office/drawing/2014/main" id="{9DFF15CD-D37C-E881-DCF5-DA330BD49B08}"/>
              </a:ext>
            </a:extLst>
          </p:cNvPr>
          <p:cNvSpPr txBox="1">
            <a:spLocks noGrp="1"/>
          </p:cNvSpPr>
          <p:nvPr>
            <p:ph type="sldNum" idx="12"/>
          </p:nvPr>
        </p:nvSpPr>
        <p:spPr>
          <a:xfrm>
            <a:off x="11277600" y="6477000"/>
            <a:ext cx="457200" cy="260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endParaRPr/>
          </a:p>
        </p:txBody>
      </p:sp>
      <p:sp>
        <p:nvSpPr>
          <p:cNvPr id="275" name="Google Shape;275;g3111b5741f6_0_28">
            <a:extLst>
              <a:ext uri="{FF2B5EF4-FFF2-40B4-BE49-F238E27FC236}">
                <a16:creationId xmlns:a16="http://schemas.microsoft.com/office/drawing/2014/main" id="{CB5D8B07-A63F-C252-5EC7-E4BB833F8E2C}"/>
              </a:ext>
            </a:extLst>
          </p:cNvPr>
          <p:cNvSpPr txBox="1"/>
          <p:nvPr/>
        </p:nvSpPr>
        <p:spPr>
          <a:xfrm>
            <a:off x="952500" y="4489500"/>
            <a:ext cx="10287000" cy="1987500"/>
          </a:xfrm>
          <a:prstGeom prst="rect">
            <a:avLst/>
          </a:prstGeom>
          <a:noFill/>
          <a:ln>
            <a:noFill/>
          </a:ln>
        </p:spPr>
        <p:txBody>
          <a:bodyPr spcFirstLastPara="1" wrap="square" lIns="91425" tIns="91425" rIns="91425" bIns="91425" anchor="t" anchorCtr="0">
            <a:noAutofit/>
          </a:bodyPr>
          <a:lstStyle/>
          <a:p>
            <a:pPr marL="457200" lvl="0" indent="-374650" algn="l" rtl="0">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Future mitigations for meeting milestones on time:</a:t>
            </a:r>
            <a:endParaRPr sz="2300">
              <a:solidFill>
                <a:schemeClr val="dk1"/>
              </a:solidFill>
              <a:latin typeface="Calibri"/>
              <a:ea typeface="Calibri"/>
              <a:cs typeface="Calibri"/>
              <a:sym typeface="Calibri"/>
            </a:endParaRPr>
          </a:p>
          <a:p>
            <a:pPr marL="914400" lvl="1" indent="-374650" algn="l" rtl="0">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Ensure individual responsibility through regular status updates every two days from each group member.</a:t>
            </a:r>
            <a:endParaRPr sz="2300">
              <a:solidFill>
                <a:schemeClr val="dk1"/>
              </a:solidFill>
              <a:latin typeface="Calibri"/>
              <a:ea typeface="Calibri"/>
              <a:cs typeface="Calibri"/>
              <a:sym typeface="Calibri"/>
            </a:endParaRPr>
          </a:p>
          <a:p>
            <a:pPr marL="914400" lvl="1" indent="-374650" algn="l" rtl="0">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Make certain that each member is aware of the tasks and responsibilities assigned to them for the respective period. </a:t>
            </a:r>
            <a:endParaRPr sz="2300">
              <a:solidFill>
                <a:schemeClr val="dk1"/>
              </a:solidFill>
              <a:latin typeface="Calibri"/>
              <a:ea typeface="Calibri"/>
              <a:cs typeface="Calibri"/>
              <a:sym typeface="Calibri"/>
            </a:endParaRPr>
          </a:p>
        </p:txBody>
      </p:sp>
      <p:graphicFrame>
        <p:nvGraphicFramePr>
          <p:cNvPr id="2" name="Table 1">
            <a:extLst>
              <a:ext uri="{FF2B5EF4-FFF2-40B4-BE49-F238E27FC236}">
                <a16:creationId xmlns:a16="http://schemas.microsoft.com/office/drawing/2014/main" id="{F41B367A-4842-D06E-561C-D4B2C6E3EBDD}"/>
              </a:ext>
            </a:extLst>
          </p:cNvPr>
          <p:cNvGraphicFramePr>
            <a:graphicFrameLocks noGrp="1"/>
          </p:cNvGraphicFramePr>
          <p:nvPr>
            <p:extLst>
              <p:ext uri="{D42A27DB-BD31-4B8C-83A1-F6EECF244321}">
                <p14:modId xmlns:p14="http://schemas.microsoft.com/office/powerpoint/2010/main" val="2074437996"/>
              </p:ext>
            </p:extLst>
          </p:nvPr>
        </p:nvGraphicFramePr>
        <p:xfrm>
          <a:off x="1611586" y="1490421"/>
          <a:ext cx="8735847" cy="2651640"/>
        </p:xfrm>
        <a:graphic>
          <a:graphicData uri="http://schemas.openxmlformats.org/drawingml/2006/table">
            <a:tbl>
              <a:tblPr firstRow="1" bandRow="1">
                <a:tableStyleId>{35758FB7-9AC5-4552-8A53-C91805E547FA}</a:tableStyleId>
              </a:tblPr>
              <a:tblGrid>
                <a:gridCol w="2911949">
                  <a:extLst>
                    <a:ext uri="{9D8B030D-6E8A-4147-A177-3AD203B41FA5}">
                      <a16:colId xmlns:a16="http://schemas.microsoft.com/office/drawing/2014/main" val="54660909"/>
                    </a:ext>
                  </a:extLst>
                </a:gridCol>
                <a:gridCol w="2911949">
                  <a:extLst>
                    <a:ext uri="{9D8B030D-6E8A-4147-A177-3AD203B41FA5}">
                      <a16:colId xmlns:a16="http://schemas.microsoft.com/office/drawing/2014/main" val="1581562203"/>
                    </a:ext>
                  </a:extLst>
                </a:gridCol>
                <a:gridCol w="2911949">
                  <a:extLst>
                    <a:ext uri="{9D8B030D-6E8A-4147-A177-3AD203B41FA5}">
                      <a16:colId xmlns:a16="http://schemas.microsoft.com/office/drawing/2014/main" val="3929695980"/>
                    </a:ext>
                  </a:extLst>
                </a:gridCol>
              </a:tblGrid>
              <a:tr h="370840">
                <a:tc>
                  <a:txBody>
                    <a:bodyPr/>
                    <a:lstStyle/>
                    <a:p>
                      <a:pPr marL="0" lvl="0" indent="0" algn="l" rtl="0">
                        <a:spcBef>
                          <a:spcPts val="0"/>
                        </a:spcBef>
                        <a:spcAft>
                          <a:spcPts val="0"/>
                        </a:spcAft>
                        <a:buNone/>
                      </a:pPr>
                      <a:r>
                        <a:rPr lang="en-US" sz="1800" b="1" dirty="0"/>
                        <a:t>Milestone/Task</a:t>
                      </a:r>
                      <a:endParaRPr sz="1800" b="1" dirty="0"/>
                    </a:p>
                  </a:txBody>
                  <a:tcPr marL="91425" marR="91425" marT="91425" marB="91425"/>
                </a:tc>
                <a:tc>
                  <a:txBody>
                    <a:bodyPr/>
                    <a:lstStyle/>
                    <a:p>
                      <a:pPr marL="0" lvl="0" indent="0" algn="ctr" rtl="0">
                        <a:spcBef>
                          <a:spcPts val="0"/>
                        </a:spcBef>
                        <a:spcAft>
                          <a:spcPts val="0"/>
                        </a:spcAft>
                        <a:buNone/>
                      </a:pPr>
                      <a:r>
                        <a:rPr lang="en-US" sz="1800" b="1" dirty="0"/>
                        <a:t>Projected Date</a:t>
                      </a:r>
                      <a:endParaRPr sz="1800" b="1" dirty="0"/>
                    </a:p>
                  </a:txBody>
                  <a:tcPr marL="91425" marR="91425" marT="91425" marB="91425"/>
                </a:tc>
                <a:tc>
                  <a:txBody>
                    <a:bodyPr/>
                    <a:lstStyle/>
                    <a:p>
                      <a:pPr marL="0" lvl="0" indent="0" algn="ctr" rtl="0">
                        <a:spcBef>
                          <a:spcPts val="0"/>
                        </a:spcBef>
                        <a:spcAft>
                          <a:spcPts val="0"/>
                        </a:spcAft>
                        <a:buNone/>
                      </a:pPr>
                      <a:r>
                        <a:rPr lang="en-US" sz="1800" b="1"/>
                        <a:t>Actual Date</a:t>
                      </a:r>
                      <a:endParaRPr sz="1800" b="1"/>
                    </a:p>
                  </a:txBody>
                  <a:tcPr marL="91425" marR="91425" marT="91425" marB="91425"/>
                </a:tc>
                <a:extLst>
                  <a:ext uri="{0D108BD9-81ED-4DB2-BD59-A6C34878D82A}">
                    <a16:rowId xmlns:a16="http://schemas.microsoft.com/office/drawing/2014/main" val="2177321122"/>
                  </a:ext>
                </a:extLst>
              </a:tr>
              <a:tr h="370840">
                <a:tc>
                  <a:txBody>
                    <a:bodyPr/>
                    <a:lstStyle/>
                    <a:p>
                      <a:pPr marL="0" lvl="0" indent="0" algn="l" rtl="0">
                        <a:spcBef>
                          <a:spcPts val="0"/>
                        </a:spcBef>
                        <a:spcAft>
                          <a:spcPts val="0"/>
                        </a:spcAft>
                        <a:buNone/>
                      </a:pPr>
                      <a:r>
                        <a:rPr lang="en-US" sz="1800"/>
                        <a:t>Identify Fuzz Testing Tools</a:t>
                      </a:r>
                      <a:endParaRPr sz="1800"/>
                    </a:p>
                  </a:txBody>
                  <a:tcPr marL="91425" marR="91425" marT="91425" marB="91425"/>
                </a:tc>
                <a:tc>
                  <a:txBody>
                    <a:bodyPr/>
                    <a:lstStyle/>
                    <a:p>
                      <a:pPr marL="0" lvl="0" indent="0" algn="ctr" rtl="0">
                        <a:spcBef>
                          <a:spcPts val="0"/>
                        </a:spcBef>
                        <a:spcAft>
                          <a:spcPts val="0"/>
                        </a:spcAft>
                        <a:buNone/>
                      </a:pPr>
                      <a:r>
                        <a:rPr lang="en-US" sz="1800" dirty="0"/>
                        <a:t>9/30</a:t>
                      </a:r>
                      <a:endParaRPr sz="1800" dirty="0"/>
                    </a:p>
                  </a:txBody>
                  <a:tcPr marL="91425" marR="91425" marT="91425" marB="91425"/>
                </a:tc>
                <a:tc>
                  <a:txBody>
                    <a:bodyPr/>
                    <a:lstStyle/>
                    <a:p>
                      <a:pPr marL="0" lvl="0" indent="0" algn="ctr" rtl="0">
                        <a:spcBef>
                          <a:spcPts val="0"/>
                        </a:spcBef>
                        <a:spcAft>
                          <a:spcPts val="0"/>
                        </a:spcAft>
                        <a:buNone/>
                      </a:pPr>
                      <a:r>
                        <a:rPr lang="en-US" sz="1800" dirty="0"/>
                        <a:t>10/7</a:t>
                      </a:r>
                      <a:endParaRPr sz="1800" dirty="0"/>
                    </a:p>
                  </a:txBody>
                  <a:tcPr marL="91425" marR="91425" marT="91425" marB="91425"/>
                </a:tc>
                <a:extLst>
                  <a:ext uri="{0D108BD9-81ED-4DB2-BD59-A6C34878D82A}">
                    <a16:rowId xmlns:a16="http://schemas.microsoft.com/office/drawing/2014/main" val="197661478"/>
                  </a:ext>
                </a:extLst>
              </a:tr>
              <a:tr h="370840">
                <a:tc>
                  <a:txBody>
                    <a:bodyPr/>
                    <a:lstStyle/>
                    <a:p>
                      <a:pPr marL="0" lvl="0" indent="0" algn="l" rtl="0">
                        <a:spcBef>
                          <a:spcPts val="0"/>
                        </a:spcBef>
                        <a:spcAft>
                          <a:spcPts val="0"/>
                        </a:spcAft>
                        <a:buNone/>
                      </a:pPr>
                      <a:r>
                        <a:rPr lang="en-US" sz="1800"/>
                        <a:t>Analysis of Fuzz Tool Compatibility Results</a:t>
                      </a:r>
                      <a:endParaRPr sz="1800"/>
                    </a:p>
                  </a:txBody>
                  <a:tcPr marL="91425" marR="91425" marT="91425" marB="91425"/>
                </a:tc>
                <a:tc>
                  <a:txBody>
                    <a:bodyPr/>
                    <a:lstStyle/>
                    <a:p>
                      <a:pPr marL="0" lvl="0" indent="0" algn="ctr" rtl="0">
                        <a:spcBef>
                          <a:spcPts val="0"/>
                        </a:spcBef>
                        <a:spcAft>
                          <a:spcPts val="0"/>
                        </a:spcAft>
                        <a:buNone/>
                      </a:pPr>
                      <a:r>
                        <a:rPr lang="en-US" sz="1800" dirty="0"/>
                        <a:t>10/27</a:t>
                      </a:r>
                      <a:endParaRPr sz="1800" dirty="0"/>
                    </a:p>
                  </a:txBody>
                  <a:tcPr marL="91425" marR="91425" marT="91425" marB="91425"/>
                </a:tc>
                <a:tc>
                  <a:txBody>
                    <a:bodyPr/>
                    <a:lstStyle/>
                    <a:p>
                      <a:pPr marL="0" lvl="0" indent="0" algn="ctr" rtl="0">
                        <a:spcBef>
                          <a:spcPts val="0"/>
                        </a:spcBef>
                        <a:spcAft>
                          <a:spcPts val="0"/>
                        </a:spcAft>
                        <a:buNone/>
                      </a:pPr>
                      <a:r>
                        <a:rPr lang="en-US" sz="1800" dirty="0"/>
                        <a:t>10/30</a:t>
                      </a:r>
                      <a:endParaRPr sz="1800" dirty="0"/>
                    </a:p>
                  </a:txBody>
                  <a:tcPr marL="91425" marR="91425" marT="91425" marB="91425"/>
                </a:tc>
                <a:extLst>
                  <a:ext uri="{0D108BD9-81ED-4DB2-BD59-A6C34878D82A}">
                    <a16:rowId xmlns:a16="http://schemas.microsoft.com/office/drawing/2014/main" val="692232856"/>
                  </a:ext>
                </a:extLst>
              </a:tr>
              <a:tr h="370840">
                <a:tc>
                  <a:txBody>
                    <a:bodyPr/>
                    <a:lstStyle/>
                    <a:p>
                      <a:pPr marL="0" lvl="0" indent="0" algn="l" rtl="0">
                        <a:spcBef>
                          <a:spcPts val="0"/>
                        </a:spcBef>
                        <a:spcAft>
                          <a:spcPts val="0"/>
                        </a:spcAft>
                        <a:buNone/>
                      </a:pPr>
                      <a:r>
                        <a:rPr lang="en-US" sz="1800"/>
                        <a:t>Rank Fuzz Tools by Likelihood of Success</a:t>
                      </a:r>
                      <a:endParaRPr sz="1800"/>
                    </a:p>
                  </a:txBody>
                  <a:tcPr marL="91425" marR="91425" marT="91425" marB="91425"/>
                </a:tc>
                <a:tc>
                  <a:txBody>
                    <a:bodyPr/>
                    <a:lstStyle/>
                    <a:p>
                      <a:pPr marL="0" lvl="0" indent="0" algn="ctr" rtl="0">
                        <a:spcBef>
                          <a:spcPts val="0"/>
                        </a:spcBef>
                        <a:spcAft>
                          <a:spcPts val="0"/>
                        </a:spcAft>
                        <a:buNone/>
                      </a:pPr>
                      <a:r>
                        <a:rPr lang="en-US" sz="1800"/>
                        <a:t>10/27</a:t>
                      </a:r>
                      <a:endParaRPr sz="1800"/>
                    </a:p>
                  </a:txBody>
                  <a:tcPr marL="91425" marR="91425" marT="91425" marB="91425"/>
                </a:tc>
                <a:tc>
                  <a:txBody>
                    <a:bodyPr/>
                    <a:lstStyle/>
                    <a:p>
                      <a:pPr marL="0" lvl="0" indent="0" algn="ctr" rtl="0">
                        <a:spcBef>
                          <a:spcPts val="0"/>
                        </a:spcBef>
                        <a:spcAft>
                          <a:spcPts val="0"/>
                        </a:spcAft>
                        <a:buNone/>
                      </a:pPr>
                      <a:r>
                        <a:rPr lang="en-US" sz="1800" dirty="0"/>
                        <a:t>10/30</a:t>
                      </a:r>
                      <a:endParaRPr sz="1800" dirty="0"/>
                    </a:p>
                  </a:txBody>
                  <a:tcPr marL="91425" marR="91425" marT="91425" marB="91425"/>
                </a:tc>
                <a:extLst>
                  <a:ext uri="{0D108BD9-81ED-4DB2-BD59-A6C34878D82A}">
                    <a16:rowId xmlns:a16="http://schemas.microsoft.com/office/drawing/2014/main" val="3336913329"/>
                  </a:ext>
                </a:extLst>
              </a:tr>
            </a:tbl>
          </a:graphicData>
        </a:graphic>
      </p:graphicFrame>
    </p:spTree>
    <p:extLst>
      <p:ext uri="{BB962C8B-B14F-4D97-AF65-F5344CB8AC3E}">
        <p14:creationId xmlns:p14="http://schemas.microsoft.com/office/powerpoint/2010/main" val="25654216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0">
          <a:extLst>
            <a:ext uri="{FF2B5EF4-FFF2-40B4-BE49-F238E27FC236}">
              <a16:creationId xmlns:a16="http://schemas.microsoft.com/office/drawing/2014/main" id="{39E44B11-B9A5-E706-E658-390928FC22B1}"/>
            </a:ext>
          </a:extLst>
        </p:cNvPr>
        <p:cNvGrpSpPr/>
        <p:nvPr/>
      </p:nvGrpSpPr>
      <p:grpSpPr>
        <a:xfrm>
          <a:off x="0" y="0"/>
          <a:ext cx="0" cy="0"/>
          <a:chOff x="0" y="0"/>
          <a:chExt cx="0" cy="0"/>
        </a:xfrm>
      </p:grpSpPr>
      <p:sp>
        <p:nvSpPr>
          <p:cNvPr id="281" name="Google Shape;281;g3116e21320b_2_41">
            <a:extLst>
              <a:ext uri="{FF2B5EF4-FFF2-40B4-BE49-F238E27FC236}">
                <a16:creationId xmlns:a16="http://schemas.microsoft.com/office/drawing/2014/main" id="{5ECFB6A3-C04A-DE7F-9FCA-5C26B7568FB1}"/>
              </a:ext>
            </a:extLst>
          </p:cNvPr>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Proposed Member Contributions</a:t>
            </a:r>
            <a:endParaRPr/>
          </a:p>
        </p:txBody>
      </p:sp>
      <p:sp>
        <p:nvSpPr>
          <p:cNvPr id="282" name="Google Shape;282;g3116e21320b_2_41">
            <a:extLst>
              <a:ext uri="{FF2B5EF4-FFF2-40B4-BE49-F238E27FC236}">
                <a16:creationId xmlns:a16="http://schemas.microsoft.com/office/drawing/2014/main" id="{6BA17F2E-F51D-4189-B52F-20822CC82C2F}"/>
              </a:ext>
            </a:extLst>
          </p:cNvPr>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sp>
        <p:nvSpPr>
          <p:cNvPr id="283" name="Google Shape;283;g3116e21320b_2_41">
            <a:extLst>
              <a:ext uri="{FF2B5EF4-FFF2-40B4-BE49-F238E27FC236}">
                <a16:creationId xmlns:a16="http://schemas.microsoft.com/office/drawing/2014/main" id="{90029121-D8F5-82D2-C4D1-86085D41D6BD}"/>
              </a:ext>
            </a:extLst>
          </p:cNvPr>
          <p:cNvSpPr txBox="1">
            <a:spLocks noGrp="1"/>
          </p:cNvSpPr>
          <p:nvPr>
            <p:ph type="body" idx="1"/>
          </p:nvPr>
        </p:nvSpPr>
        <p:spPr>
          <a:xfrm>
            <a:off x="304800" y="1253330"/>
            <a:ext cx="11430000" cy="49950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a:p>
            <a:pPr marL="457200" lvl="0" indent="0" algn="l" rtl="0">
              <a:spcBef>
                <a:spcPts val="1000"/>
              </a:spcBef>
              <a:spcAft>
                <a:spcPts val="0"/>
              </a:spcAft>
              <a:buNone/>
            </a:pPr>
            <a:endParaRPr/>
          </a:p>
          <a:p>
            <a:pPr marL="0" lvl="0" indent="0" algn="l" rtl="0">
              <a:spcBef>
                <a:spcPts val="1000"/>
              </a:spcBef>
              <a:spcAft>
                <a:spcPts val="0"/>
              </a:spcAft>
              <a:buNone/>
            </a:pPr>
            <a:endParaRPr/>
          </a:p>
        </p:txBody>
      </p:sp>
      <p:graphicFrame>
        <p:nvGraphicFramePr>
          <p:cNvPr id="4" name="Table 3">
            <a:extLst>
              <a:ext uri="{FF2B5EF4-FFF2-40B4-BE49-F238E27FC236}">
                <a16:creationId xmlns:a16="http://schemas.microsoft.com/office/drawing/2014/main" id="{2EFAEB5D-D514-C383-740D-6CC7A1FEEFC9}"/>
              </a:ext>
            </a:extLst>
          </p:cNvPr>
          <p:cNvGraphicFramePr>
            <a:graphicFrameLocks noGrp="1"/>
          </p:cNvGraphicFramePr>
          <p:nvPr>
            <p:extLst>
              <p:ext uri="{D42A27DB-BD31-4B8C-83A1-F6EECF244321}">
                <p14:modId xmlns:p14="http://schemas.microsoft.com/office/powerpoint/2010/main" val="417824791"/>
              </p:ext>
            </p:extLst>
          </p:nvPr>
        </p:nvGraphicFramePr>
        <p:xfrm>
          <a:off x="1124606" y="1142983"/>
          <a:ext cx="9387490" cy="4937490"/>
        </p:xfrm>
        <a:graphic>
          <a:graphicData uri="http://schemas.openxmlformats.org/drawingml/2006/table">
            <a:tbl>
              <a:tblPr firstRow="1" bandRow="1">
                <a:tableStyleId>{35758FB7-9AC5-4552-8A53-C91805E547FA}</a:tableStyleId>
              </a:tblPr>
              <a:tblGrid>
                <a:gridCol w="4693745">
                  <a:extLst>
                    <a:ext uri="{9D8B030D-6E8A-4147-A177-3AD203B41FA5}">
                      <a16:colId xmlns:a16="http://schemas.microsoft.com/office/drawing/2014/main" val="160049192"/>
                    </a:ext>
                  </a:extLst>
                </a:gridCol>
                <a:gridCol w="4693745">
                  <a:extLst>
                    <a:ext uri="{9D8B030D-6E8A-4147-A177-3AD203B41FA5}">
                      <a16:colId xmlns:a16="http://schemas.microsoft.com/office/drawing/2014/main" val="76072595"/>
                    </a:ext>
                  </a:extLst>
                </a:gridCol>
              </a:tblGrid>
              <a:tr h="370840">
                <a:tc>
                  <a:txBody>
                    <a:bodyPr/>
                    <a:lstStyle/>
                    <a:p>
                      <a:pPr marL="0" lvl="0" indent="0" algn="l" rtl="0">
                        <a:spcBef>
                          <a:spcPts val="0"/>
                        </a:spcBef>
                        <a:spcAft>
                          <a:spcPts val="0"/>
                        </a:spcAft>
                        <a:buNone/>
                      </a:pPr>
                      <a:r>
                        <a:rPr lang="en-US" sz="1800" b="1" dirty="0"/>
                        <a:t>Activity</a:t>
                      </a:r>
                      <a:endParaRPr sz="1800" b="1" dirty="0"/>
                    </a:p>
                  </a:txBody>
                  <a:tcPr marL="91425" marR="91425" marT="91425" marB="91425"/>
                </a:tc>
                <a:tc>
                  <a:txBody>
                    <a:bodyPr/>
                    <a:lstStyle/>
                    <a:p>
                      <a:pPr marL="0" lvl="0" indent="0" algn="ctr" rtl="0">
                        <a:spcBef>
                          <a:spcPts val="0"/>
                        </a:spcBef>
                        <a:spcAft>
                          <a:spcPts val="0"/>
                        </a:spcAft>
                        <a:buNone/>
                      </a:pPr>
                      <a:r>
                        <a:rPr lang="en-US" sz="1800" b="1"/>
                        <a:t>Assigned Person(s)</a:t>
                      </a:r>
                      <a:endParaRPr sz="1800" b="1"/>
                    </a:p>
                  </a:txBody>
                  <a:tcPr marL="91425" marR="91425" marT="91425" marB="91425"/>
                </a:tc>
                <a:extLst>
                  <a:ext uri="{0D108BD9-81ED-4DB2-BD59-A6C34878D82A}">
                    <a16:rowId xmlns:a16="http://schemas.microsoft.com/office/drawing/2014/main" val="494495626"/>
                  </a:ext>
                </a:extLst>
              </a:tr>
              <a:tr h="370840">
                <a:tc>
                  <a:txBody>
                    <a:bodyPr/>
                    <a:lstStyle/>
                    <a:p>
                      <a:pPr marL="0" lvl="0" indent="0" algn="l" rtl="0">
                        <a:spcBef>
                          <a:spcPts val="0"/>
                        </a:spcBef>
                        <a:spcAft>
                          <a:spcPts val="0"/>
                        </a:spcAft>
                        <a:buClr>
                          <a:schemeClr val="dk1"/>
                        </a:buClr>
                        <a:buSzPts val="1100"/>
                        <a:buFont typeface="Arial"/>
                        <a:buNone/>
                      </a:pPr>
                      <a:r>
                        <a:rPr lang="en-US" sz="1800" dirty="0">
                          <a:solidFill>
                            <a:schemeClr val="dk1"/>
                          </a:solidFill>
                        </a:rPr>
                        <a:t>LDRA Static Analysis / Pre-screening </a:t>
                      </a:r>
                      <a:endParaRPr sz="1800" dirty="0"/>
                    </a:p>
                  </a:txBody>
                  <a:tcPr marL="91425" marR="91425" marT="91425" marB="91425"/>
                </a:tc>
                <a:tc>
                  <a:txBody>
                    <a:bodyPr/>
                    <a:lstStyle/>
                    <a:p>
                      <a:pPr marL="0" lvl="0" indent="0" algn="ctr" rtl="0">
                        <a:spcBef>
                          <a:spcPts val="0"/>
                        </a:spcBef>
                        <a:spcAft>
                          <a:spcPts val="0"/>
                        </a:spcAft>
                        <a:buNone/>
                      </a:pPr>
                      <a:r>
                        <a:rPr lang="en-US" sz="1800" dirty="0"/>
                        <a:t>Will</a:t>
                      </a:r>
                      <a:endParaRPr sz="1800" dirty="0"/>
                    </a:p>
                  </a:txBody>
                  <a:tcPr marL="91425" marR="91425" marT="91425" marB="91425"/>
                </a:tc>
                <a:extLst>
                  <a:ext uri="{0D108BD9-81ED-4DB2-BD59-A6C34878D82A}">
                    <a16:rowId xmlns:a16="http://schemas.microsoft.com/office/drawing/2014/main" val="4080962911"/>
                  </a:ext>
                </a:extLst>
              </a:tr>
              <a:tr h="370840">
                <a:tc>
                  <a:txBody>
                    <a:bodyPr/>
                    <a:lstStyle/>
                    <a:p>
                      <a:pPr marL="0" lvl="0" indent="0" algn="l" rtl="0">
                        <a:spcBef>
                          <a:spcPts val="0"/>
                        </a:spcBef>
                        <a:spcAft>
                          <a:spcPts val="0"/>
                        </a:spcAft>
                        <a:buNone/>
                      </a:pPr>
                      <a:r>
                        <a:rPr lang="en-US" sz="1800" dirty="0">
                          <a:solidFill>
                            <a:schemeClr val="dk1"/>
                          </a:solidFill>
                        </a:rPr>
                        <a:t>Background Research on CVEs/Weaknesses</a:t>
                      </a:r>
                      <a:endParaRPr sz="1800" dirty="0">
                        <a:solidFill>
                          <a:schemeClr val="dk1"/>
                        </a:solidFill>
                      </a:endParaRPr>
                    </a:p>
                  </a:txBody>
                  <a:tcPr marL="91425" marR="91425" marT="91425" marB="91425"/>
                </a:tc>
                <a:tc>
                  <a:txBody>
                    <a:bodyPr/>
                    <a:lstStyle/>
                    <a:p>
                      <a:pPr marL="0" lvl="0" indent="0" algn="ctr" rtl="0">
                        <a:spcBef>
                          <a:spcPts val="0"/>
                        </a:spcBef>
                        <a:spcAft>
                          <a:spcPts val="0"/>
                        </a:spcAft>
                        <a:buNone/>
                      </a:pPr>
                      <a:r>
                        <a:rPr lang="en-US" sz="1800" dirty="0"/>
                        <a:t>Adam, Will</a:t>
                      </a:r>
                      <a:endParaRPr sz="1800" dirty="0"/>
                    </a:p>
                  </a:txBody>
                  <a:tcPr marL="91425" marR="91425" marT="91425" marB="91425"/>
                </a:tc>
                <a:extLst>
                  <a:ext uri="{0D108BD9-81ED-4DB2-BD59-A6C34878D82A}">
                    <a16:rowId xmlns:a16="http://schemas.microsoft.com/office/drawing/2014/main" val="1952169280"/>
                  </a:ext>
                </a:extLst>
              </a:tr>
              <a:tr h="370840">
                <a:tc>
                  <a:txBody>
                    <a:bodyPr/>
                    <a:lstStyle/>
                    <a:p>
                      <a:pPr marL="0" lvl="0" indent="0" algn="l" rtl="0">
                        <a:spcBef>
                          <a:spcPts val="0"/>
                        </a:spcBef>
                        <a:spcAft>
                          <a:spcPts val="0"/>
                        </a:spcAft>
                        <a:buNone/>
                      </a:pPr>
                      <a:r>
                        <a:rPr lang="en-US" sz="1800"/>
                        <a:t>Identify Attack Tools and Fuzzing Tools</a:t>
                      </a:r>
                      <a:endParaRPr sz="1800"/>
                    </a:p>
                  </a:txBody>
                  <a:tcPr marL="91425" marR="91425" marT="91425" marB="91425"/>
                </a:tc>
                <a:tc>
                  <a:txBody>
                    <a:bodyPr/>
                    <a:lstStyle/>
                    <a:p>
                      <a:pPr marL="0" lvl="0" indent="0" algn="ctr" rtl="0">
                        <a:spcBef>
                          <a:spcPts val="0"/>
                        </a:spcBef>
                        <a:spcAft>
                          <a:spcPts val="0"/>
                        </a:spcAft>
                        <a:buNone/>
                      </a:pPr>
                      <a:r>
                        <a:rPr lang="en-US" sz="1800" dirty="0"/>
                        <a:t>Noah, Will</a:t>
                      </a:r>
                      <a:endParaRPr sz="1800" dirty="0"/>
                    </a:p>
                  </a:txBody>
                  <a:tcPr marL="91425" marR="91425" marT="91425" marB="91425"/>
                </a:tc>
                <a:extLst>
                  <a:ext uri="{0D108BD9-81ED-4DB2-BD59-A6C34878D82A}">
                    <a16:rowId xmlns:a16="http://schemas.microsoft.com/office/drawing/2014/main" val="3966498528"/>
                  </a:ext>
                </a:extLst>
              </a:tr>
              <a:tr h="370840">
                <a:tc>
                  <a:txBody>
                    <a:bodyPr/>
                    <a:lstStyle/>
                    <a:p>
                      <a:pPr marL="0" lvl="0" indent="0" algn="l" rtl="0">
                        <a:spcBef>
                          <a:spcPts val="0"/>
                        </a:spcBef>
                        <a:spcAft>
                          <a:spcPts val="0"/>
                        </a:spcAft>
                        <a:buClr>
                          <a:schemeClr val="dk1"/>
                        </a:buClr>
                        <a:buSzPts val="1100"/>
                        <a:buFont typeface="Arial"/>
                        <a:buNone/>
                      </a:pPr>
                      <a:r>
                        <a:rPr lang="en-US" sz="1800">
                          <a:solidFill>
                            <a:schemeClr val="dk1"/>
                          </a:solidFill>
                        </a:rPr>
                        <a:t>Attack Tool Network Traffic Capture</a:t>
                      </a:r>
                      <a:endParaRPr sz="1800"/>
                    </a:p>
                  </a:txBody>
                  <a:tcPr marL="91425" marR="91425" marT="91425" marB="91425"/>
                </a:tc>
                <a:tc>
                  <a:txBody>
                    <a:bodyPr/>
                    <a:lstStyle/>
                    <a:p>
                      <a:pPr marL="0" lvl="0" indent="0" algn="ctr" rtl="0">
                        <a:spcBef>
                          <a:spcPts val="0"/>
                        </a:spcBef>
                        <a:spcAft>
                          <a:spcPts val="0"/>
                        </a:spcAft>
                        <a:buNone/>
                      </a:pPr>
                      <a:r>
                        <a:rPr lang="en-US" sz="1800" dirty="0">
                          <a:solidFill>
                            <a:schemeClr val="dk1"/>
                          </a:solidFill>
                        </a:rPr>
                        <a:t>Adam, </a:t>
                      </a:r>
                      <a:r>
                        <a:rPr lang="en-US" sz="1800" dirty="0"/>
                        <a:t>Noah</a:t>
                      </a:r>
                      <a:endParaRPr sz="1800" dirty="0"/>
                    </a:p>
                  </a:txBody>
                  <a:tcPr marL="91425" marR="91425" marT="91425" marB="91425"/>
                </a:tc>
                <a:extLst>
                  <a:ext uri="{0D108BD9-81ED-4DB2-BD59-A6C34878D82A}">
                    <a16:rowId xmlns:a16="http://schemas.microsoft.com/office/drawing/2014/main" val="2855147865"/>
                  </a:ext>
                </a:extLst>
              </a:tr>
              <a:tr h="370840">
                <a:tc>
                  <a:txBody>
                    <a:bodyPr/>
                    <a:lstStyle/>
                    <a:p>
                      <a:pPr marL="0" lvl="0" indent="0" algn="l" rtl="0">
                        <a:spcBef>
                          <a:spcPts val="0"/>
                        </a:spcBef>
                        <a:spcAft>
                          <a:spcPts val="0"/>
                        </a:spcAft>
                        <a:buClr>
                          <a:schemeClr val="dk1"/>
                        </a:buClr>
                        <a:buSzPts val="1100"/>
                        <a:buFont typeface="Arial"/>
                        <a:buNone/>
                      </a:pPr>
                      <a:r>
                        <a:rPr lang="en-US" sz="1800">
                          <a:solidFill>
                            <a:schemeClr val="dk1"/>
                          </a:solidFill>
                        </a:rPr>
                        <a:t>Tool #1: AFL/AFL++ Compatibility Testing</a:t>
                      </a:r>
                      <a:endParaRPr sz="1800"/>
                    </a:p>
                  </a:txBody>
                  <a:tcPr marL="91425" marR="91425" marT="91425" marB="91425"/>
                </a:tc>
                <a:tc>
                  <a:txBody>
                    <a:bodyPr/>
                    <a:lstStyle/>
                    <a:p>
                      <a:pPr marL="0" lvl="0" indent="0" algn="ctr" rtl="0">
                        <a:spcBef>
                          <a:spcPts val="0"/>
                        </a:spcBef>
                        <a:spcAft>
                          <a:spcPts val="0"/>
                        </a:spcAft>
                        <a:buNone/>
                      </a:pPr>
                      <a:r>
                        <a:rPr lang="en-US" sz="1800" dirty="0"/>
                        <a:t>Adam, Noah, </a:t>
                      </a:r>
                      <a:r>
                        <a:rPr lang="en-US" sz="1800" dirty="0">
                          <a:solidFill>
                            <a:schemeClr val="dk1"/>
                          </a:solidFill>
                        </a:rPr>
                        <a:t>Will</a:t>
                      </a:r>
                      <a:endParaRPr sz="1800" dirty="0"/>
                    </a:p>
                  </a:txBody>
                  <a:tcPr marL="91425" marR="91425" marT="91425" marB="91425"/>
                </a:tc>
                <a:extLst>
                  <a:ext uri="{0D108BD9-81ED-4DB2-BD59-A6C34878D82A}">
                    <a16:rowId xmlns:a16="http://schemas.microsoft.com/office/drawing/2014/main" val="3395229293"/>
                  </a:ext>
                </a:extLst>
              </a:tr>
              <a:tr h="370840">
                <a:tc>
                  <a:txBody>
                    <a:bodyPr/>
                    <a:lstStyle/>
                    <a:p>
                      <a:pPr marL="0" lvl="0" indent="0" algn="l" rtl="0">
                        <a:spcBef>
                          <a:spcPts val="0"/>
                        </a:spcBef>
                        <a:spcAft>
                          <a:spcPts val="0"/>
                        </a:spcAft>
                        <a:buNone/>
                      </a:pPr>
                      <a:r>
                        <a:rPr lang="en-US" sz="1800"/>
                        <a:t>Tool #2: Fuzzowski Compatibility Testing</a:t>
                      </a:r>
                      <a:endParaRPr sz="1800"/>
                    </a:p>
                  </a:txBody>
                  <a:tcPr marL="91425" marR="91425" marT="91425" marB="91425"/>
                </a:tc>
                <a:tc>
                  <a:txBody>
                    <a:bodyPr/>
                    <a:lstStyle/>
                    <a:p>
                      <a:pPr marL="0" lvl="0" indent="0" algn="ctr" rtl="0">
                        <a:spcBef>
                          <a:spcPts val="0"/>
                        </a:spcBef>
                        <a:spcAft>
                          <a:spcPts val="0"/>
                        </a:spcAft>
                        <a:buNone/>
                      </a:pPr>
                      <a:r>
                        <a:rPr lang="en-US" sz="1800" dirty="0"/>
                        <a:t>Noah, </a:t>
                      </a:r>
                      <a:r>
                        <a:rPr lang="en-US" sz="1800" dirty="0">
                          <a:solidFill>
                            <a:schemeClr val="dk1"/>
                          </a:solidFill>
                        </a:rPr>
                        <a:t>Will</a:t>
                      </a:r>
                      <a:endParaRPr sz="1800" dirty="0"/>
                    </a:p>
                  </a:txBody>
                  <a:tcPr marL="91425" marR="91425" marT="91425" marB="91425"/>
                </a:tc>
                <a:extLst>
                  <a:ext uri="{0D108BD9-81ED-4DB2-BD59-A6C34878D82A}">
                    <a16:rowId xmlns:a16="http://schemas.microsoft.com/office/drawing/2014/main" val="3203500966"/>
                  </a:ext>
                </a:extLst>
              </a:tr>
              <a:tr h="370840">
                <a:tc>
                  <a:txBody>
                    <a:bodyPr/>
                    <a:lstStyle/>
                    <a:p>
                      <a:pPr marL="0" lvl="0" indent="0" algn="l" rtl="0">
                        <a:spcBef>
                          <a:spcPts val="0"/>
                        </a:spcBef>
                        <a:spcAft>
                          <a:spcPts val="0"/>
                        </a:spcAft>
                        <a:buClr>
                          <a:schemeClr val="dk1"/>
                        </a:buClr>
                        <a:buSzPts val="1100"/>
                        <a:buFont typeface="Arial"/>
                        <a:buNone/>
                      </a:pPr>
                      <a:r>
                        <a:rPr lang="en-US" sz="1800"/>
                        <a:t>Tool #3: Peach Fuzz / Scapy &amp; Radamsa Compatibility Testing</a:t>
                      </a:r>
                      <a:endParaRPr sz="1800"/>
                    </a:p>
                  </a:txBody>
                  <a:tcPr marL="91425" marR="91425" marT="91425" marB="91425"/>
                </a:tc>
                <a:tc>
                  <a:txBody>
                    <a:bodyPr/>
                    <a:lstStyle/>
                    <a:p>
                      <a:pPr marL="0" lvl="0" indent="0" algn="ctr" rtl="0">
                        <a:spcBef>
                          <a:spcPts val="0"/>
                        </a:spcBef>
                        <a:spcAft>
                          <a:spcPts val="0"/>
                        </a:spcAft>
                        <a:buNone/>
                      </a:pPr>
                      <a:r>
                        <a:rPr lang="en-US" sz="1800" dirty="0">
                          <a:solidFill>
                            <a:schemeClr val="dk1"/>
                          </a:solidFill>
                        </a:rPr>
                        <a:t>Adam, </a:t>
                      </a:r>
                      <a:r>
                        <a:rPr lang="en-US" sz="1800" dirty="0"/>
                        <a:t>Noah</a:t>
                      </a:r>
                      <a:endParaRPr sz="1800" dirty="0"/>
                    </a:p>
                  </a:txBody>
                  <a:tcPr marL="91425" marR="91425" marT="91425" marB="91425"/>
                </a:tc>
                <a:extLst>
                  <a:ext uri="{0D108BD9-81ED-4DB2-BD59-A6C34878D82A}">
                    <a16:rowId xmlns:a16="http://schemas.microsoft.com/office/drawing/2014/main" val="2599728502"/>
                  </a:ext>
                </a:extLst>
              </a:tr>
              <a:tr h="370840">
                <a:tc>
                  <a:txBody>
                    <a:bodyPr/>
                    <a:lstStyle/>
                    <a:p>
                      <a:pPr marL="0" lvl="0" indent="0" algn="l" rtl="0">
                        <a:spcBef>
                          <a:spcPts val="0"/>
                        </a:spcBef>
                        <a:spcAft>
                          <a:spcPts val="0"/>
                        </a:spcAft>
                        <a:buNone/>
                      </a:pPr>
                      <a:r>
                        <a:rPr lang="en-US" sz="1800"/>
                        <a:t>Fuzz Compatibility Testing Results &amp; Analysis</a:t>
                      </a:r>
                      <a:endParaRPr sz="1800"/>
                    </a:p>
                  </a:txBody>
                  <a:tcPr marL="91425" marR="91425" marT="91425" marB="91425"/>
                </a:tc>
                <a:tc>
                  <a:txBody>
                    <a:bodyPr/>
                    <a:lstStyle/>
                    <a:p>
                      <a:pPr marL="0" lvl="0" indent="0" algn="ctr" rtl="0">
                        <a:spcBef>
                          <a:spcPts val="0"/>
                        </a:spcBef>
                        <a:spcAft>
                          <a:spcPts val="0"/>
                        </a:spcAft>
                        <a:buNone/>
                      </a:pPr>
                      <a:r>
                        <a:rPr lang="en-US" sz="1800" dirty="0"/>
                        <a:t>Adam, Noah</a:t>
                      </a:r>
                      <a:endParaRPr sz="1800" dirty="0"/>
                    </a:p>
                  </a:txBody>
                  <a:tcPr marL="91425" marR="91425" marT="91425" marB="91425"/>
                </a:tc>
                <a:extLst>
                  <a:ext uri="{0D108BD9-81ED-4DB2-BD59-A6C34878D82A}">
                    <a16:rowId xmlns:a16="http://schemas.microsoft.com/office/drawing/2014/main" val="714696527"/>
                  </a:ext>
                </a:extLst>
              </a:tr>
            </a:tbl>
          </a:graphicData>
        </a:graphic>
      </p:graphicFrame>
      <p:sp>
        <p:nvSpPr>
          <p:cNvPr id="5" name="Google Shape;103;g310b6cce123_0_0">
            <a:extLst>
              <a:ext uri="{FF2B5EF4-FFF2-40B4-BE49-F238E27FC236}">
                <a16:creationId xmlns:a16="http://schemas.microsoft.com/office/drawing/2014/main" id="{67B66177-B695-29C1-930B-0787667DB32A}"/>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extLst>
      <p:ext uri="{BB962C8B-B14F-4D97-AF65-F5344CB8AC3E}">
        <p14:creationId xmlns:p14="http://schemas.microsoft.com/office/powerpoint/2010/main" val="5758184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9">
          <a:extLst>
            <a:ext uri="{FF2B5EF4-FFF2-40B4-BE49-F238E27FC236}">
              <a16:creationId xmlns:a16="http://schemas.microsoft.com/office/drawing/2014/main" id="{10DB028F-6A0D-64F4-054A-E3B23E0A779D}"/>
            </a:ext>
          </a:extLst>
        </p:cNvPr>
        <p:cNvGrpSpPr/>
        <p:nvPr/>
      </p:nvGrpSpPr>
      <p:grpSpPr>
        <a:xfrm>
          <a:off x="0" y="0"/>
          <a:ext cx="0" cy="0"/>
          <a:chOff x="0" y="0"/>
          <a:chExt cx="0" cy="0"/>
        </a:xfrm>
      </p:grpSpPr>
      <p:sp>
        <p:nvSpPr>
          <p:cNvPr id="290" name="Google Shape;290;g3116e21320b_2_76">
            <a:extLst>
              <a:ext uri="{FF2B5EF4-FFF2-40B4-BE49-F238E27FC236}">
                <a16:creationId xmlns:a16="http://schemas.microsoft.com/office/drawing/2014/main" id="{5DBAE517-9898-2BCE-8BE1-A67865F1DAF1}"/>
              </a:ext>
            </a:extLst>
          </p:cNvPr>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Actual Member Contributions</a:t>
            </a:r>
            <a:endParaRPr/>
          </a:p>
        </p:txBody>
      </p:sp>
      <p:sp>
        <p:nvSpPr>
          <p:cNvPr id="291" name="Google Shape;291;g3116e21320b_2_76">
            <a:extLst>
              <a:ext uri="{FF2B5EF4-FFF2-40B4-BE49-F238E27FC236}">
                <a16:creationId xmlns:a16="http://schemas.microsoft.com/office/drawing/2014/main" id="{1481070A-DCEB-9072-DAE5-64C8EB91A7CD}"/>
              </a:ext>
            </a:extLst>
          </p:cNvPr>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endParaRPr/>
          </a:p>
        </p:txBody>
      </p:sp>
      <p:graphicFrame>
        <p:nvGraphicFramePr>
          <p:cNvPr id="2" name="Table 1">
            <a:extLst>
              <a:ext uri="{FF2B5EF4-FFF2-40B4-BE49-F238E27FC236}">
                <a16:creationId xmlns:a16="http://schemas.microsoft.com/office/drawing/2014/main" id="{3CB36EE1-0696-DD5F-A3FF-2088BEC8B898}"/>
              </a:ext>
            </a:extLst>
          </p:cNvPr>
          <p:cNvGraphicFramePr>
            <a:graphicFrameLocks noGrp="1"/>
          </p:cNvGraphicFramePr>
          <p:nvPr>
            <p:extLst>
              <p:ext uri="{D42A27DB-BD31-4B8C-83A1-F6EECF244321}">
                <p14:modId xmlns:p14="http://schemas.microsoft.com/office/powerpoint/2010/main" val="3648748666"/>
              </p:ext>
            </p:extLst>
          </p:nvPr>
        </p:nvGraphicFramePr>
        <p:xfrm>
          <a:off x="1124606" y="1142983"/>
          <a:ext cx="9387490" cy="4937490"/>
        </p:xfrm>
        <a:graphic>
          <a:graphicData uri="http://schemas.openxmlformats.org/drawingml/2006/table">
            <a:tbl>
              <a:tblPr firstRow="1" bandRow="1">
                <a:tableStyleId>{35758FB7-9AC5-4552-8A53-C91805E547FA}</a:tableStyleId>
              </a:tblPr>
              <a:tblGrid>
                <a:gridCol w="4693745">
                  <a:extLst>
                    <a:ext uri="{9D8B030D-6E8A-4147-A177-3AD203B41FA5}">
                      <a16:colId xmlns:a16="http://schemas.microsoft.com/office/drawing/2014/main" val="160049192"/>
                    </a:ext>
                  </a:extLst>
                </a:gridCol>
                <a:gridCol w="4693745">
                  <a:extLst>
                    <a:ext uri="{9D8B030D-6E8A-4147-A177-3AD203B41FA5}">
                      <a16:colId xmlns:a16="http://schemas.microsoft.com/office/drawing/2014/main" val="76072595"/>
                    </a:ext>
                  </a:extLst>
                </a:gridCol>
              </a:tblGrid>
              <a:tr h="370840">
                <a:tc>
                  <a:txBody>
                    <a:bodyPr/>
                    <a:lstStyle/>
                    <a:p>
                      <a:pPr marL="0" lvl="0" indent="0" algn="l" rtl="0">
                        <a:spcBef>
                          <a:spcPts val="0"/>
                        </a:spcBef>
                        <a:spcAft>
                          <a:spcPts val="0"/>
                        </a:spcAft>
                        <a:buNone/>
                      </a:pPr>
                      <a:r>
                        <a:rPr lang="en-US" sz="1800" b="1" dirty="0"/>
                        <a:t>Activity</a:t>
                      </a:r>
                      <a:endParaRPr sz="1800" b="1" dirty="0"/>
                    </a:p>
                  </a:txBody>
                  <a:tcPr marL="91425" marR="91425" marT="91425" marB="91425"/>
                </a:tc>
                <a:tc>
                  <a:txBody>
                    <a:bodyPr/>
                    <a:lstStyle/>
                    <a:p>
                      <a:pPr marL="0" lvl="0" indent="0" algn="ctr" rtl="0">
                        <a:spcBef>
                          <a:spcPts val="0"/>
                        </a:spcBef>
                        <a:spcAft>
                          <a:spcPts val="0"/>
                        </a:spcAft>
                        <a:buNone/>
                      </a:pPr>
                      <a:r>
                        <a:rPr lang="en-US" sz="1800" b="1"/>
                        <a:t>Assigned Person(s)</a:t>
                      </a:r>
                      <a:endParaRPr sz="1800" b="1"/>
                    </a:p>
                  </a:txBody>
                  <a:tcPr marL="91425" marR="91425" marT="91425" marB="91425"/>
                </a:tc>
                <a:extLst>
                  <a:ext uri="{0D108BD9-81ED-4DB2-BD59-A6C34878D82A}">
                    <a16:rowId xmlns:a16="http://schemas.microsoft.com/office/drawing/2014/main" val="494495626"/>
                  </a:ext>
                </a:extLst>
              </a:tr>
              <a:tr h="370840">
                <a:tc>
                  <a:txBody>
                    <a:bodyPr/>
                    <a:lstStyle/>
                    <a:p>
                      <a:pPr marL="0" lvl="0" indent="0" algn="l" rtl="0">
                        <a:spcBef>
                          <a:spcPts val="0"/>
                        </a:spcBef>
                        <a:spcAft>
                          <a:spcPts val="0"/>
                        </a:spcAft>
                        <a:buNone/>
                      </a:pPr>
                      <a:r>
                        <a:rPr lang="en-US" sz="1800" dirty="0">
                          <a:solidFill>
                            <a:schemeClr val="dk1"/>
                          </a:solidFill>
                        </a:rPr>
                        <a:t>LDRA Static Analysis / Pre-screening </a:t>
                      </a:r>
                      <a:endParaRPr sz="1800" dirty="0"/>
                    </a:p>
                  </a:txBody>
                  <a:tcPr marL="91425" marR="91425" marT="91425" marB="91425"/>
                </a:tc>
                <a:tc>
                  <a:txBody>
                    <a:bodyPr/>
                    <a:lstStyle/>
                    <a:p>
                      <a:pPr marL="0" lvl="0" indent="0" algn="ctr" rtl="0">
                        <a:spcBef>
                          <a:spcPts val="0"/>
                        </a:spcBef>
                        <a:spcAft>
                          <a:spcPts val="0"/>
                        </a:spcAft>
                        <a:buNone/>
                      </a:pPr>
                      <a:r>
                        <a:rPr lang="en-US" sz="1800"/>
                        <a:t>Noah</a:t>
                      </a:r>
                      <a:endParaRPr sz="1800"/>
                    </a:p>
                  </a:txBody>
                  <a:tcPr marL="91425" marR="91425" marT="91425" marB="91425"/>
                </a:tc>
                <a:extLst>
                  <a:ext uri="{0D108BD9-81ED-4DB2-BD59-A6C34878D82A}">
                    <a16:rowId xmlns:a16="http://schemas.microsoft.com/office/drawing/2014/main" val="4080962911"/>
                  </a:ext>
                </a:extLst>
              </a:tr>
              <a:tr h="370840">
                <a:tc>
                  <a:txBody>
                    <a:bodyPr/>
                    <a:lstStyle/>
                    <a:p>
                      <a:pPr marL="0" lvl="0" indent="0" algn="l" rtl="0">
                        <a:spcBef>
                          <a:spcPts val="0"/>
                        </a:spcBef>
                        <a:spcAft>
                          <a:spcPts val="0"/>
                        </a:spcAft>
                        <a:buNone/>
                      </a:pPr>
                      <a:r>
                        <a:rPr lang="en-US" sz="1800" dirty="0">
                          <a:solidFill>
                            <a:schemeClr val="dk1"/>
                          </a:solidFill>
                        </a:rPr>
                        <a:t>Background Research on CVEs/Weaknesses</a:t>
                      </a:r>
                      <a:endParaRPr sz="1800" dirty="0">
                        <a:solidFill>
                          <a:schemeClr val="dk1"/>
                        </a:solidFill>
                      </a:endParaRPr>
                    </a:p>
                  </a:txBody>
                  <a:tcPr marL="91425" marR="91425" marT="91425" marB="91425"/>
                </a:tc>
                <a:tc>
                  <a:txBody>
                    <a:bodyPr/>
                    <a:lstStyle/>
                    <a:p>
                      <a:pPr marL="0" lvl="0" indent="0" algn="ctr" rtl="0">
                        <a:spcBef>
                          <a:spcPts val="0"/>
                        </a:spcBef>
                        <a:spcAft>
                          <a:spcPts val="0"/>
                        </a:spcAft>
                        <a:buNone/>
                      </a:pPr>
                      <a:r>
                        <a:rPr lang="en-US" sz="1800" dirty="0"/>
                        <a:t>Noah</a:t>
                      </a:r>
                      <a:endParaRPr sz="1800" dirty="0"/>
                    </a:p>
                  </a:txBody>
                  <a:tcPr marL="91425" marR="91425" marT="91425" marB="91425"/>
                </a:tc>
                <a:extLst>
                  <a:ext uri="{0D108BD9-81ED-4DB2-BD59-A6C34878D82A}">
                    <a16:rowId xmlns:a16="http://schemas.microsoft.com/office/drawing/2014/main" val="1952169280"/>
                  </a:ext>
                </a:extLst>
              </a:tr>
              <a:tr h="370840">
                <a:tc>
                  <a:txBody>
                    <a:bodyPr/>
                    <a:lstStyle/>
                    <a:p>
                      <a:pPr marL="0" lvl="0" indent="0" algn="l" rtl="0">
                        <a:spcBef>
                          <a:spcPts val="0"/>
                        </a:spcBef>
                        <a:spcAft>
                          <a:spcPts val="0"/>
                        </a:spcAft>
                        <a:buNone/>
                      </a:pPr>
                      <a:r>
                        <a:rPr lang="en-US" sz="1800" dirty="0"/>
                        <a:t>Identify Attack Tools and Fuzzing Tools</a:t>
                      </a:r>
                      <a:endParaRPr sz="1800" dirty="0"/>
                    </a:p>
                  </a:txBody>
                  <a:tcPr marL="91425" marR="91425" marT="91425" marB="91425"/>
                </a:tc>
                <a:tc>
                  <a:txBody>
                    <a:bodyPr/>
                    <a:lstStyle/>
                    <a:p>
                      <a:pPr marL="0" lvl="0" indent="0" algn="ctr" rtl="0">
                        <a:spcBef>
                          <a:spcPts val="0"/>
                        </a:spcBef>
                        <a:spcAft>
                          <a:spcPts val="0"/>
                        </a:spcAft>
                        <a:buNone/>
                      </a:pPr>
                      <a:r>
                        <a:rPr lang="en-US" sz="1800" dirty="0"/>
                        <a:t>Noah, Will</a:t>
                      </a:r>
                      <a:endParaRPr sz="1800" dirty="0"/>
                    </a:p>
                  </a:txBody>
                  <a:tcPr marL="91425" marR="91425" marT="91425" marB="91425"/>
                </a:tc>
                <a:extLst>
                  <a:ext uri="{0D108BD9-81ED-4DB2-BD59-A6C34878D82A}">
                    <a16:rowId xmlns:a16="http://schemas.microsoft.com/office/drawing/2014/main" val="3966498528"/>
                  </a:ext>
                </a:extLst>
              </a:tr>
              <a:tr h="370840">
                <a:tc>
                  <a:txBody>
                    <a:bodyPr/>
                    <a:lstStyle/>
                    <a:p>
                      <a:pPr marL="0" lvl="0" indent="0" algn="l" rtl="0">
                        <a:spcBef>
                          <a:spcPts val="0"/>
                        </a:spcBef>
                        <a:spcAft>
                          <a:spcPts val="0"/>
                        </a:spcAft>
                        <a:buNone/>
                      </a:pPr>
                      <a:r>
                        <a:rPr lang="en-US" sz="1800" dirty="0">
                          <a:solidFill>
                            <a:schemeClr val="dk1"/>
                          </a:solidFill>
                        </a:rPr>
                        <a:t>Attack Tool Network Traffic Capture</a:t>
                      </a:r>
                      <a:endParaRPr sz="1800" dirty="0"/>
                    </a:p>
                  </a:txBody>
                  <a:tcPr marL="91425" marR="91425" marT="91425" marB="91425"/>
                </a:tc>
                <a:tc>
                  <a:txBody>
                    <a:bodyPr/>
                    <a:lstStyle/>
                    <a:p>
                      <a:pPr marL="0" lvl="0" indent="0" algn="ctr" rtl="0">
                        <a:spcBef>
                          <a:spcPts val="0"/>
                        </a:spcBef>
                        <a:spcAft>
                          <a:spcPts val="0"/>
                        </a:spcAft>
                        <a:buNone/>
                      </a:pPr>
                      <a:r>
                        <a:rPr lang="en-US" sz="1800" dirty="0"/>
                        <a:t>Noah</a:t>
                      </a:r>
                      <a:endParaRPr sz="1800" dirty="0"/>
                    </a:p>
                  </a:txBody>
                  <a:tcPr marL="91425" marR="91425" marT="91425" marB="91425"/>
                </a:tc>
                <a:extLst>
                  <a:ext uri="{0D108BD9-81ED-4DB2-BD59-A6C34878D82A}">
                    <a16:rowId xmlns:a16="http://schemas.microsoft.com/office/drawing/2014/main" val="2855147865"/>
                  </a:ext>
                </a:extLst>
              </a:tr>
              <a:tr h="370840">
                <a:tc>
                  <a:txBody>
                    <a:bodyPr/>
                    <a:lstStyle/>
                    <a:p>
                      <a:pPr marL="0" lvl="0" indent="0" algn="l" rtl="0">
                        <a:spcBef>
                          <a:spcPts val="0"/>
                        </a:spcBef>
                        <a:spcAft>
                          <a:spcPts val="0"/>
                        </a:spcAft>
                        <a:buNone/>
                      </a:pPr>
                      <a:r>
                        <a:rPr lang="en-US" sz="1800" dirty="0">
                          <a:solidFill>
                            <a:schemeClr val="dk1"/>
                          </a:solidFill>
                        </a:rPr>
                        <a:t>Tool #1: AFL/AFL++ Compatibility Testing</a:t>
                      </a:r>
                      <a:endParaRPr sz="1800" dirty="0"/>
                    </a:p>
                  </a:txBody>
                  <a:tcPr marL="91425" marR="91425" marT="91425" marB="91425"/>
                </a:tc>
                <a:tc>
                  <a:txBody>
                    <a:bodyPr/>
                    <a:lstStyle/>
                    <a:p>
                      <a:pPr marL="0" lvl="0" indent="0" algn="ctr" rtl="0">
                        <a:spcBef>
                          <a:spcPts val="0"/>
                        </a:spcBef>
                        <a:spcAft>
                          <a:spcPts val="0"/>
                        </a:spcAft>
                        <a:buNone/>
                      </a:pPr>
                      <a:r>
                        <a:rPr lang="en-US" sz="1800" dirty="0"/>
                        <a:t>Adam, Noah, </a:t>
                      </a:r>
                      <a:r>
                        <a:rPr lang="en-US" sz="1800" dirty="0">
                          <a:solidFill>
                            <a:schemeClr val="dk1"/>
                          </a:solidFill>
                        </a:rPr>
                        <a:t>Will</a:t>
                      </a:r>
                      <a:endParaRPr sz="1800" dirty="0"/>
                    </a:p>
                  </a:txBody>
                  <a:tcPr marL="91425" marR="91425" marT="91425" marB="91425"/>
                </a:tc>
                <a:extLst>
                  <a:ext uri="{0D108BD9-81ED-4DB2-BD59-A6C34878D82A}">
                    <a16:rowId xmlns:a16="http://schemas.microsoft.com/office/drawing/2014/main" val="3395229293"/>
                  </a:ext>
                </a:extLst>
              </a:tr>
              <a:tr h="370840">
                <a:tc>
                  <a:txBody>
                    <a:bodyPr/>
                    <a:lstStyle/>
                    <a:p>
                      <a:pPr marL="0" lvl="0" indent="0" algn="l" rtl="0">
                        <a:spcBef>
                          <a:spcPts val="0"/>
                        </a:spcBef>
                        <a:spcAft>
                          <a:spcPts val="0"/>
                        </a:spcAft>
                        <a:buNone/>
                      </a:pPr>
                      <a:r>
                        <a:rPr lang="en-US" sz="1800" dirty="0"/>
                        <a:t>Tool #2: Fuzzowski Compatibility Testing</a:t>
                      </a:r>
                      <a:endParaRPr sz="1800" dirty="0"/>
                    </a:p>
                  </a:txBody>
                  <a:tcPr marL="91425" marR="91425" marT="91425" marB="91425"/>
                </a:tc>
                <a:tc>
                  <a:txBody>
                    <a:bodyPr/>
                    <a:lstStyle/>
                    <a:p>
                      <a:pPr marL="0" lvl="0" indent="0" algn="ctr" rtl="0">
                        <a:spcBef>
                          <a:spcPts val="0"/>
                        </a:spcBef>
                        <a:spcAft>
                          <a:spcPts val="0"/>
                        </a:spcAft>
                        <a:buNone/>
                      </a:pPr>
                      <a:r>
                        <a:rPr lang="en-US" sz="1800" dirty="0"/>
                        <a:t>Noah</a:t>
                      </a:r>
                      <a:endParaRPr sz="1800" dirty="0"/>
                    </a:p>
                  </a:txBody>
                  <a:tcPr marL="91425" marR="91425" marT="91425" marB="91425"/>
                </a:tc>
                <a:extLst>
                  <a:ext uri="{0D108BD9-81ED-4DB2-BD59-A6C34878D82A}">
                    <a16:rowId xmlns:a16="http://schemas.microsoft.com/office/drawing/2014/main" val="3203500966"/>
                  </a:ext>
                </a:extLst>
              </a:tr>
              <a:tr h="370840">
                <a:tc>
                  <a:txBody>
                    <a:bodyPr/>
                    <a:lstStyle/>
                    <a:p>
                      <a:pPr marL="0" lvl="0" indent="0" algn="l" rtl="0">
                        <a:spcBef>
                          <a:spcPts val="0"/>
                        </a:spcBef>
                        <a:spcAft>
                          <a:spcPts val="0"/>
                        </a:spcAft>
                        <a:buNone/>
                      </a:pPr>
                      <a:r>
                        <a:rPr lang="en-US" sz="1800" dirty="0"/>
                        <a:t>Tool #3: Peach Fuzz / Scapy &amp; Radamsa Compatibility Testing</a:t>
                      </a:r>
                      <a:endParaRPr sz="1800" dirty="0"/>
                    </a:p>
                  </a:txBody>
                  <a:tcPr marL="91425" marR="91425" marT="91425" marB="91425"/>
                </a:tc>
                <a:tc>
                  <a:txBody>
                    <a:bodyPr/>
                    <a:lstStyle/>
                    <a:p>
                      <a:pPr marL="0" lvl="0" indent="0" algn="ctr" rtl="0">
                        <a:spcBef>
                          <a:spcPts val="0"/>
                        </a:spcBef>
                        <a:spcAft>
                          <a:spcPts val="0"/>
                        </a:spcAft>
                        <a:buNone/>
                      </a:pPr>
                      <a:r>
                        <a:rPr lang="en-US" sz="1800" dirty="0"/>
                        <a:t>Adam, Noah</a:t>
                      </a:r>
                      <a:endParaRPr sz="1800" dirty="0"/>
                    </a:p>
                  </a:txBody>
                  <a:tcPr marL="91425" marR="91425" marT="91425" marB="91425"/>
                </a:tc>
                <a:extLst>
                  <a:ext uri="{0D108BD9-81ED-4DB2-BD59-A6C34878D82A}">
                    <a16:rowId xmlns:a16="http://schemas.microsoft.com/office/drawing/2014/main" val="2599728502"/>
                  </a:ext>
                </a:extLst>
              </a:tr>
              <a:tr h="370840">
                <a:tc>
                  <a:txBody>
                    <a:bodyPr/>
                    <a:lstStyle/>
                    <a:p>
                      <a:pPr marL="0" lvl="0" indent="0" algn="l" rtl="0">
                        <a:spcBef>
                          <a:spcPts val="0"/>
                        </a:spcBef>
                        <a:spcAft>
                          <a:spcPts val="0"/>
                        </a:spcAft>
                        <a:buNone/>
                      </a:pPr>
                      <a:r>
                        <a:rPr lang="en-US" sz="1800" dirty="0"/>
                        <a:t>Fuzz Compatibility Testing Results &amp; Analysis</a:t>
                      </a:r>
                      <a:endParaRPr sz="1800" dirty="0"/>
                    </a:p>
                  </a:txBody>
                  <a:tcPr marL="91425" marR="91425" marT="91425" marB="91425"/>
                </a:tc>
                <a:tc>
                  <a:txBody>
                    <a:bodyPr/>
                    <a:lstStyle/>
                    <a:p>
                      <a:pPr marL="0" lvl="0" indent="0" algn="ctr" rtl="0">
                        <a:spcBef>
                          <a:spcPts val="0"/>
                        </a:spcBef>
                        <a:spcAft>
                          <a:spcPts val="0"/>
                        </a:spcAft>
                        <a:buNone/>
                      </a:pPr>
                      <a:r>
                        <a:rPr lang="en-US" sz="1800" dirty="0"/>
                        <a:t>Adam, Noah</a:t>
                      </a:r>
                      <a:endParaRPr sz="1800" dirty="0"/>
                    </a:p>
                  </a:txBody>
                  <a:tcPr marL="91425" marR="91425" marT="91425" marB="91425"/>
                </a:tc>
                <a:extLst>
                  <a:ext uri="{0D108BD9-81ED-4DB2-BD59-A6C34878D82A}">
                    <a16:rowId xmlns:a16="http://schemas.microsoft.com/office/drawing/2014/main" val="714696527"/>
                  </a:ext>
                </a:extLst>
              </a:tr>
            </a:tbl>
          </a:graphicData>
        </a:graphic>
      </p:graphicFrame>
      <p:sp>
        <p:nvSpPr>
          <p:cNvPr id="3" name="Google Shape;103;g310b6cce123_0_0">
            <a:extLst>
              <a:ext uri="{FF2B5EF4-FFF2-40B4-BE49-F238E27FC236}">
                <a16:creationId xmlns:a16="http://schemas.microsoft.com/office/drawing/2014/main" id="{89532485-9B54-F1E7-549E-6CEA8C6725E9}"/>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extLst>
      <p:ext uri="{BB962C8B-B14F-4D97-AF65-F5344CB8AC3E}">
        <p14:creationId xmlns:p14="http://schemas.microsoft.com/office/powerpoint/2010/main" val="10920551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7">
          <a:extLst>
            <a:ext uri="{FF2B5EF4-FFF2-40B4-BE49-F238E27FC236}">
              <a16:creationId xmlns:a16="http://schemas.microsoft.com/office/drawing/2014/main" id="{3D5415D6-85C4-DF70-5230-B0985AB9A765}"/>
            </a:ext>
          </a:extLst>
        </p:cNvPr>
        <p:cNvGrpSpPr/>
        <p:nvPr/>
      </p:nvGrpSpPr>
      <p:grpSpPr>
        <a:xfrm>
          <a:off x="0" y="0"/>
          <a:ext cx="0" cy="0"/>
          <a:chOff x="0" y="0"/>
          <a:chExt cx="0" cy="0"/>
        </a:xfrm>
      </p:grpSpPr>
      <p:sp>
        <p:nvSpPr>
          <p:cNvPr id="298" name="Google Shape;298;g3116e21320b_2_23">
            <a:extLst>
              <a:ext uri="{FF2B5EF4-FFF2-40B4-BE49-F238E27FC236}">
                <a16:creationId xmlns:a16="http://schemas.microsoft.com/office/drawing/2014/main" id="{5751E3E9-26EF-8C9F-508D-60A61B9CC080}"/>
              </a:ext>
            </a:extLst>
          </p:cNvPr>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Individual Responsibility / Level of Effort</a:t>
            </a:r>
            <a:endParaRPr/>
          </a:p>
        </p:txBody>
      </p:sp>
      <p:sp>
        <p:nvSpPr>
          <p:cNvPr id="299" name="Google Shape;299;g3116e21320b_2_23">
            <a:extLst>
              <a:ext uri="{FF2B5EF4-FFF2-40B4-BE49-F238E27FC236}">
                <a16:creationId xmlns:a16="http://schemas.microsoft.com/office/drawing/2014/main" id="{A6343A6F-3D3C-1E7A-5B33-862C2FC71F54}"/>
              </a:ext>
            </a:extLst>
          </p:cNvPr>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sp>
        <p:nvSpPr>
          <p:cNvPr id="301" name="Google Shape;301;g3116e21320b_2_23">
            <a:extLst>
              <a:ext uri="{FF2B5EF4-FFF2-40B4-BE49-F238E27FC236}">
                <a16:creationId xmlns:a16="http://schemas.microsoft.com/office/drawing/2014/main" id="{9646EBEA-111B-EC11-162D-72ADE5F74A21}"/>
              </a:ext>
            </a:extLst>
          </p:cNvPr>
          <p:cNvSpPr txBox="1"/>
          <p:nvPr/>
        </p:nvSpPr>
        <p:spPr>
          <a:xfrm>
            <a:off x="876300" y="4871425"/>
            <a:ext cx="10287000" cy="1476900"/>
          </a:xfrm>
          <a:prstGeom prst="rect">
            <a:avLst/>
          </a:prstGeom>
          <a:noFill/>
          <a:ln>
            <a:noFill/>
          </a:ln>
        </p:spPr>
        <p:txBody>
          <a:bodyPr spcFirstLastPara="1" wrap="square" lIns="91425" tIns="91425" rIns="91425" bIns="91425" anchor="t" anchorCtr="0">
            <a:noAutofit/>
          </a:bodyPr>
          <a:lstStyle/>
          <a:p>
            <a:pPr marL="457200" lvl="0" indent="-374650" algn="l" rtl="0">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Original Estimated Labor Cost: 150 hours/person, 450 hours total</a:t>
            </a:r>
            <a:endParaRPr sz="2300">
              <a:solidFill>
                <a:schemeClr val="dk1"/>
              </a:solidFill>
              <a:latin typeface="Calibri"/>
              <a:ea typeface="Calibri"/>
              <a:cs typeface="Calibri"/>
              <a:sym typeface="Calibri"/>
            </a:endParaRPr>
          </a:p>
          <a:p>
            <a:pPr marL="457200" lvl="0" indent="-374650" algn="l" rtl="0">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Actual Total Labor Cost: 84 hours/person, 254 hours total</a:t>
            </a:r>
            <a:endParaRPr sz="2300">
              <a:solidFill>
                <a:schemeClr val="dk1"/>
              </a:solidFill>
              <a:latin typeface="Calibri"/>
              <a:ea typeface="Calibri"/>
              <a:cs typeface="Calibri"/>
              <a:sym typeface="Calibri"/>
            </a:endParaRPr>
          </a:p>
        </p:txBody>
      </p:sp>
      <p:graphicFrame>
        <p:nvGraphicFramePr>
          <p:cNvPr id="2" name="Table 1">
            <a:extLst>
              <a:ext uri="{FF2B5EF4-FFF2-40B4-BE49-F238E27FC236}">
                <a16:creationId xmlns:a16="http://schemas.microsoft.com/office/drawing/2014/main" id="{10CFFEB6-87BA-6F17-9902-B5C15C1E3281}"/>
              </a:ext>
            </a:extLst>
          </p:cNvPr>
          <p:cNvGraphicFramePr>
            <a:graphicFrameLocks noGrp="1"/>
          </p:cNvGraphicFramePr>
          <p:nvPr>
            <p:extLst>
              <p:ext uri="{D42A27DB-BD31-4B8C-83A1-F6EECF244321}">
                <p14:modId xmlns:p14="http://schemas.microsoft.com/office/powerpoint/2010/main" val="852343934"/>
              </p:ext>
            </p:extLst>
          </p:nvPr>
        </p:nvGraphicFramePr>
        <p:xfrm>
          <a:off x="1088695" y="1408671"/>
          <a:ext cx="9001236" cy="2743020"/>
        </p:xfrm>
        <a:graphic>
          <a:graphicData uri="http://schemas.openxmlformats.org/drawingml/2006/table">
            <a:tbl>
              <a:tblPr firstRow="1" bandRow="1">
                <a:tableStyleId>{35758FB7-9AC5-4552-8A53-C91805E547FA}</a:tableStyleId>
              </a:tblPr>
              <a:tblGrid>
                <a:gridCol w="2250309">
                  <a:extLst>
                    <a:ext uri="{9D8B030D-6E8A-4147-A177-3AD203B41FA5}">
                      <a16:colId xmlns:a16="http://schemas.microsoft.com/office/drawing/2014/main" val="310086500"/>
                    </a:ext>
                  </a:extLst>
                </a:gridCol>
                <a:gridCol w="2250309">
                  <a:extLst>
                    <a:ext uri="{9D8B030D-6E8A-4147-A177-3AD203B41FA5}">
                      <a16:colId xmlns:a16="http://schemas.microsoft.com/office/drawing/2014/main" val="3311547608"/>
                    </a:ext>
                  </a:extLst>
                </a:gridCol>
                <a:gridCol w="2250309">
                  <a:extLst>
                    <a:ext uri="{9D8B030D-6E8A-4147-A177-3AD203B41FA5}">
                      <a16:colId xmlns:a16="http://schemas.microsoft.com/office/drawing/2014/main" val="21837595"/>
                    </a:ext>
                  </a:extLst>
                </a:gridCol>
                <a:gridCol w="2250309">
                  <a:extLst>
                    <a:ext uri="{9D8B030D-6E8A-4147-A177-3AD203B41FA5}">
                      <a16:colId xmlns:a16="http://schemas.microsoft.com/office/drawing/2014/main" val="3309637941"/>
                    </a:ext>
                  </a:extLst>
                </a:gridCol>
              </a:tblGrid>
              <a:tr h="370840">
                <a:tc>
                  <a:txBody>
                    <a:bodyPr/>
                    <a:lstStyle/>
                    <a:p>
                      <a:pPr marL="0" lvl="0" indent="0" algn="l" rtl="0">
                        <a:spcBef>
                          <a:spcPts val="0"/>
                        </a:spcBef>
                        <a:spcAft>
                          <a:spcPts val="0"/>
                        </a:spcAft>
                        <a:buNone/>
                      </a:pPr>
                      <a:r>
                        <a:rPr lang="en-US" sz="1800" b="1" dirty="0"/>
                        <a:t>Reporting Period</a:t>
                      </a:r>
                      <a:endParaRPr sz="1800" b="1" dirty="0"/>
                    </a:p>
                  </a:txBody>
                  <a:tcPr marL="91425" marR="91425" marT="91425" marB="91425"/>
                </a:tc>
                <a:tc>
                  <a:txBody>
                    <a:bodyPr/>
                    <a:lstStyle/>
                    <a:p>
                      <a:pPr marL="0" lvl="0" indent="0" algn="ctr" rtl="0">
                        <a:spcBef>
                          <a:spcPts val="0"/>
                        </a:spcBef>
                        <a:spcAft>
                          <a:spcPts val="0"/>
                        </a:spcAft>
                        <a:buNone/>
                      </a:pPr>
                      <a:r>
                        <a:rPr lang="en-US" sz="1800" b="1" dirty="0"/>
                        <a:t>Noah</a:t>
                      </a:r>
                      <a:endParaRPr sz="1800" b="1" dirty="0"/>
                    </a:p>
                  </a:txBody>
                  <a:tcPr marL="91425" marR="91425" marT="91425" marB="91425"/>
                </a:tc>
                <a:tc>
                  <a:txBody>
                    <a:bodyPr/>
                    <a:lstStyle/>
                    <a:p>
                      <a:pPr marL="0" lvl="0" indent="0" algn="ctr" rtl="0">
                        <a:spcBef>
                          <a:spcPts val="0"/>
                        </a:spcBef>
                        <a:spcAft>
                          <a:spcPts val="0"/>
                        </a:spcAft>
                        <a:buNone/>
                      </a:pPr>
                      <a:r>
                        <a:rPr lang="en-US" sz="1800" b="1" dirty="0"/>
                        <a:t>William</a:t>
                      </a:r>
                      <a:endParaRPr sz="1800" b="1" dirty="0"/>
                    </a:p>
                  </a:txBody>
                  <a:tcPr marL="91425" marR="91425" marT="91425" marB="91425"/>
                </a:tc>
                <a:tc>
                  <a:txBody>
                    <a:bodyPr/>
                    <a:lstStyle/>
                    <a:p>
                      <a:pPr marL="0" lvl="0" indent="0" algn="ctr" rtl="0">
                        <a:spcBef>
                          <a:spcPts val="0"/>
                        </a:spcBef>
                        <a:spcAft>
                          <a:spcPts val="0"/>
                        </a:spcAft>
                        <a:buNone/>
                      </a:pPr>
                      <a:r>
                        <a:rPr lang="en-US" sz="1800" b="1"/>
                        <a:t>Adam</a:t>
                      </a:r>
                      <a:endParaRPr sz="1800" b="1"/>
                    </a:p>
                  </a:txBody>
                  <a:tcPr marL="91425" marR="91425" marT="91425" marB="91425"/>
                </a:tc>
                <a:extLst>
                  <a:ext uri="{0D108BD9-81ED-4DB2-BD59-A6C34878D82A}">
                    <a16:rowId xmlns:a16="http://schemas.microsoft.com/office/drawing/2014/main" val="2945730890"/>
                  </a:ext>
                </a:extLst>
              </a:tr>
              <a:tr h="370840">
                <a:tc>
                  <a:txBody>
                    <a:bodyPr/>
                    <a:lstStyle/>
                    <a:p>
                      <a:pPr marL="0" lvl="0" indent="0" algn="l" rtl="0">
                        <a:spcBef>
                          <a:spcPts val="0"/>
                        </a:spcBef>
                        <a:spcAft>
                          <a:spcPts val="0"/>
                        </a:spcAft>
                        <a:buNone/>
                      </a:pPr>
                      <a:r>
                        <a:rPr lang="en-US" sz="1800"/>
                        <a:t>Brief 1</a:t>
                      </a:r>
                      <a:endParaRPr sz="1800"/>
                    </a:p>
                  </a:txBody>
                  <a:tcPr marL="91425" marR="91425" marT="91425" marB="91425"/>
                </a:tc>
                <a:tc>
                  <a:txBody>
                    <a:bodyPr/>
                    <a:lstStyle/>
                    <a:p>
                      <a:pPr marL="0" lvl="0" indent="0" algn="ctr" rtl="0">
                        <a:spcBef>
                          <a:spcPts val="0"/>
                        </a:spcBef>
                        <a:spcAft>
                          <a:spcPts val="0"/>
                        </a:spcAft>
                        <a:buNone/>
                      </a:pPr>
                      <a:r>
                        <a:rPr lang="en-US" sz="1800" dirty="0"/>
                        <a:t>56</a:t>
                      </a:r>
                      <a:endParaRPr sz="1800" dirty="0"/>
                    </a:p>
                  </a:txBody>
                  <a:tcPr marL="91425" marR="91425" marT="91425" marB="91425"/>
                </a:tc>
                <a:tc>
                  <a:txBody>
                    <a:bodyPr/>
                    <a:lstStyle/>
                    <a:p>
                      <a:pPr marL="0" lvl="0" indent="0" algn="ctr" rtl="0">
                        <a:spcBef>
                          <a:spcPts val="0"/>
                        </a:spcBef>
                        <a:spcAft>
                          <a:spcPts val="0"/>
                        </a:spcAft>
                        <a:buNone/>
                      </a:pPr>
                      <a:r>
                        <a:rPr lang="en-US" sz="1800"/>
                        <a:t>14</a:t>
                      </a:r>
                      <a:endParaRPr sz="1800"/>
                    </a:p>
                  </a:txBody>
                  <a:tcPr marL="91425" marR="91425" marT="91425" marB="91425"/>
                </a:tc>
                <a:tc>
                  <a:txBody>
                    <a:bodyPr/>
                    <a:lstStyle/>
                    <a:p>
                      <a:pPr marL="0" lvl="0" indent="0" algn="ctr" rtl="0">
                        <a:spcBef>
                          <a:spcPts val="0"/>
                        </a:spcBef>
                        <a:spcAft>
                          <a:spcPts val="0"/>
                        </a:spcAft>
                        <a:buNone/>
                      </a:pPr>
                      <a:r>
                        <a:rPr lang="en-US" sz="1800" dirty="0"/>
                        <a:t>16</a:t>
                      </a:r>
                      <a:endParaRPr sz="1800" dirty="0"/>
                    </a:p>
                  </a:txBody>
                  <a:tcPr marL="91425" marR="91425" marT="91425" marB="91425"/>
                </a:tc>
                <a:extLst>
                  <a:ext uri="{0D108BD9-81ED-4DB2-BD59-A6C34878D82A}">
                    <a16:rowId xmlns:a16="http://schemas.microsoft.com/office/drawing/2014/main" val="4232576745"/>
                  </a:ext>
                </a:extLst>
              </a:tr>
              <a:tr h="370840">
                <a:tc>
                  <a:txBody>
                    <a:bodyPr/>
                    <a:lstStyle/>
                    <a:p>
                      <a:pPr marL="0" lvl="0" indent="0" algn="l" rtl="0">
                        <a:spcBef>
                          <a:spcPts val="0"/>
                        </a:spcBef>
                        <a:spcAft>
                          <a:spcPts val="0"/>
                        </a:spcAft>
                        <a:buNone/>
                      </a:pPr>
                      <a:r>
                        <a:rPr lang="en-US" sz="1800"/>
                        <a:t>Brief 2</a:t>
                      </a:r>
                      <a:endParaRPr sz="1800"/>
                    </a:p>
                  </a:txBody>
                  <a:tcPr marL="91425" marR="91425" marT="91425" marB="91425"/>
                </a:tc>
                <a:tc>
                  <a:txBody>
                    <a:bodyPr/>
                    <a:lstStyle/>
                    <a:p>
                      <a:pPr marL="0" lvl="0" indent="0" algn="ctr" rtl="0">
                        <a:spcBef>
                          <a:spcPts val="0"/>
                        </a:spcBef>
                        <a:spcAft>
                          <a:spcPts val="0"/>
                        </a:spcAft>
                        <a:buNone/>
                      </a:pPr>
                      <a:r>
                        <a:rPr lang="en-US" sz="1800"/>
                        <a:t>22</a:t>
                      </a:r>
                      <a:endParaRPr sz="1800"/>
                    </a:p>
                  </a:txBody>
                  <a:tcPr marL="91425" marR="91425" marT="91425" marB="91425"/>
                </a:tc>
                <a:tc>
                  <a:txBody>
                    <a:bodyPr/>
                    <a:lstStyle/>
                    <a:p>
                      <a:pPr marL="0" lvl="0" indent="0" algn="ctr" rtl="0">
                        <a:spcBef>
                          <a:spcPts val="0"/>
                        </a:spcBef>
                        <a:spcAft>
                          <a:spcPts val="0"/>
                        </a:spcAft>
                        <a:buNone/>
                      </a:pPr>
                      <a:r>
                        <a:rPr lang="en-US" sz="1800" dirty="0"/>
                        <a:t>13</a:t>
                      </a:r>
                      <a:endParaRPr sz="1800" dirty="0"/>
                    </a:p>
                  </a:txBody>
                  <a:tcPr marL="91425" marR="91425" marT="91425" marB="91425"/>
                </a:tc>
                <a:tc>
                  <a:txBody>
                    <a:bodyPr/>
                    <a:lstStyle/>
                    <a:p>
                      <a:pPr marL="0" lvl="0" indent="0" algn="ctr" rtl="0">
                        <a:spcBef>
                          <a:spcPts val="0"/>
                        </a:spcBef>
                        <a:spcAft>
                          <a:spcPts val="0"/>
                        </a:spcAft>
                        <a:buNone/>
                      </a:pPr>
                      <a:r>
                        <a:rPr lang="en-US" sz="1800" dirty="0"/>
                        <a:t>10</a:t>
                      </a:r>
                      <a:endParaRPr sz="1800" dirty="0"/>
                    </a:p>
                  </a:txBody>
                  <a:tcPr marL="91425" marR="91425" marT="91425" marB="91425"/>
                </a:tc>
                <a:extLst>
                  <a:ext uri="{0D108BD9-81ED-4DB2-BD59-A6C34878D82A}">
                    <a16:rowId xmlns:a16="http://schemas.microsoft.com/office/drawing/2014/main" val="2843221394"/>
                  </a:ext>
                </a:extLst>
              </a:tr>
              <a:tr h="370840">
                <a:tc>
                  <a:txBody>
                    <a:bodyPr/>
                    <a:lstStyle/>
                    <a:p>
                      <a:pPr marL="0" lvl="0" indent="0" algn="l" rtl="0">
                        <a:spcBef>
                          <a:spcPts val="0"/>
                        </a:spcBef>
                        <a:spcAft>
                          <a:spcPts val="0"/>
                        </a:spcAft>
                        <a:buNone/>
                      </a:pPr>
                      <a:r>
                        <a:rPr lang="en-US" sz="1800"/>
                        <a:t>Brief 3</a:t>
                      </a:r>
                      <a:endParaRPr sz="1800"/>
                    </a:p>
                  </a:txBody>
                  <a:tcPr marL="91425" marR="91425" marT="91425" marB="91425"/>
                </a:tc>
                <a:tc>
                  <a:txBody>
                    <a:bodyPr/>
                    <a:lstStyle/>
                    <a:p>
                      <a:pPr marL="0" lvl="0" indent="0" algn="ctr" rtl="0">
                        <a:spcBef>
                          <a:spcPts val="0"/>
                        </a:spcBef>
                        <a:spcAft>
                          <a:spcPts val="0"/>
                        </a:spcAft>
                        <a:buNone/>
                      </a:pPr>
                      <a:r>
                        <a:rPr lang="en-US" sz="1800"/>
                        <a:t>30</a:t>
                      </a:r>
                      <a:endParaRPr sz="1800"/>
                    </a:p>
                  </a:txBody>
                  <a:tcPr marL="91425" marR="91425" marT="91425" marB="91425"/>
                </a:tc>
                <a:tc>
                  <a:txBody>
                    <a:bodyPr/>
                    <a:lstStyle/>
                    <a:p>
                      <a:pPr marL="0" lvl="0" indent="0" algn="ctr" rtl="0">
                        <a:spcBef>
                          <a:spcPts val="0"/>
                        </a:spcBef>
                        <a:spcAft>
                          <a:spcPts val="0"/>
                        </a:spcAft>
                        <a:buNone/>
                      </a:pPr>
                      <a:r>
                        <a:rPr lang="en-US" sz="1800"/>
                        <a:t>0</a:t>
                      </a:r>
                      <a:endParaRPr sz="1800"/>
                    </a:p>
                  </a:txBody>
                  <a:tcPr marL="91425" marR="91425" marT="91425" marB="91425"/>
                </a:tc>
                <a:tc>
                  <a:txBody>
                    <a:bodyPr/>
                    <a:lstStyle/>
                    <a:p>
                      <a:pPr marL="0" lvl="0" indent="0" algn="ctr" rtl="0">
                        <a:spcBef>
                          <a:spcPts val="0"/>
                        </a:spcBef>
                        <a:spcAft>
                          <a:spcPts val="0"/>
                        </a:spcAft>
                        <a:buNone/>
                      </a:pPr>
                      <a:r>
                        <a:rPr lang="en-US" sz="1800" dirty="0"/>
                        <a:t>32</a:t>
                      </a:r>
                      <a:endParaRPr sz="1800" dirty="0"/>
                    </a:p>
                  </a:txBody>
                  <a:tcPr marL="91425" marR="91425" marT="91425" marB="91425"/>
                </a:tc>
                <a:extLst>
                  <a:ext uri="{0D108BD9-81ED-4DB2-BD59-A6C34878D82A}">
                    <a16:rowId xmlns:a16="http://schemas.microsoft.com/office/drawing/2014/main" val="2280755421"/>
                  </a:ext>
                </a:extLst>
              </a:tr>
              <a:tr h="370840">
                <a:tc>
                  <a:txBody>
                    <a:bodyPr/>
                    <a:lstStyle/>
                    <a:p>
                      <a:pPr marL="0" lvl="0" indent="0" algn="l" rtl="0">
                        <a:spcBef>
                          <a:spcPts val="0"/>
                        </a:spcBef>
                        <a:spcAft>
                          <a:spcPts val="0"/>
                        </a:spcAft>
                        <a:buNone/>
                      </a:pPr>
                      <a:r>
                        <a:rPr lang="en-US" sz="1800"/>
                        <a:t>Design Review</a:t>
                      </a:r>
                      <a:endParaRPr sz="1800"/>
                    </a:p>
                  </a:txBody>
                  <a:tcPr marL="91425" marR="91425" marT="91425" marB="91425"/>
                </a:tc>
                <a:tc>
                  <a:txBody>
                    <a:bodyPr/>
                    <a:lstStyle/>
                    <a:p>
                      <a:pPr marL="0" lvl="0" indent="0" algn="ctr" rtl="0">
                        <a:spcBef>
                          <a:spcPts val="0"/>
                        </a:spcBef>
                        <a:spcAft>
                          <a:spcPts val="0"/>
                        </a:spcAft>
                        <a:buNone/>
                      </a:pPr>
                      <a:r>
                        <a:rPr lang="en-US" sz="1800"/>
                        <a:t>36</a:t>
                      </a:r>
                      <a:endParaRPr sz="1800"/>
                    </a:p>
                  </a:txBody>
                  <a:tcPr marL="91425" marR="91425" marT="91425" marB="91425"/>
                </a:tc>
                <a:tc>
                  <a:txBody>
                    <a:bodyPr/>
                    <a:lstStyle/>
                    <a:p>
                      <a:pPr marL="0" lvl="0" indent="0" algn="ctr" rtl="0">
                        <a:spcBef>
                          <a:spcPts val="0"/>
                        </a:spcBef>
                        <a:spcAft>
                          <a:spcPts val="0"/>
                        </a:spcAft>
                        <a:buNone/>
                      </a:pPr>
                      <a:r>
                        <a:rPr lang="en-US" sz="1800"/>
                        <a:t>7</a:t>
                      </a:r>
                      <a:endParaRPr sz="1800"/>
                    </a:p>
                  </a:txBody>
                  <a:tcPr marL="91425" marR="91425" marT="91425" marB="91425"/>
                </a:tc>
                <a:tc>
                  <a:txBody>
                    <a:bodyPr/>
                    <a:lstStyle/>
                    <a:p>
                      <a:pPr marL="0" lvl="0" indent="0" algn="ctr" rtl="0">
                        <a:spcBef>
                          <a:spcPts val="0"/>
                        </a:spcBef>
                        <a:spcAft>
                          <a:spcPts val="0"/>
                        </a:spcAft>
                        <a:buNone/>
                      </a:pPr>
                      <a:r>
                        <a:rPr lang="en-US" sz="1800" dirty="0"/>
                        <a:t>18</a:t>
                      </a:r>
                      <a:endParaRPr sz="1800" dirty="0"/>
                    </a:p>
                  </a:txBody>
                  <a:tcPr marL="91425" marR="91425" marT="91425" marB="91425"/>
                </a:tc>
                <a:extLst>
                  <a:ext uri="{0D108BD9-81ED-4DB2-BD59-A6C34878D82A}">
                    <a16:rowId xmlns:a16="http://schemas.microsoft.com/office/drawing/2014/main" val="1997479074"/>
                  </a:ext>
                </a:extLst>
              </a:tr>
              <a:tr h="370840">
                <a:tc>
                  <a:txBody>
                    <a:bodyPr/>
                    <a:lstStyle/>
                    <a:p>
                      <a:pPr marL="0" lvl="0" indent="0" algn="l" rtl="0">
                        <a:spcBef>
                          <a:spcPts val="0"/>
                        </a:spcBef>
                        <a:spcAft>
                          <a:spcPts val="0"/>
                        </a:spcAft>
                        <a:buNone/>
                      </a:pPr>
                      <a:r>
                        <a:rPr lang="en-US" sz="1800"/>
                        <a:t>Total (work/hours)</a:t>
                      </a:r>
                      <a:endParaRPr sz="1800"/>
                    </a:p>
                  </a:txBody>
                  <a:tcPr marL="91425" marR="91425" marT="91425" marB="91425"/>
                </a:tc>
                <a:tc>
                  <a:txBody>
                    <a:bodyPr/>
                    <a:lstStyle/>
                    <a:p>
                      <a:pPr marL="0" lvl="0" indent="0" algn="ctr" rtl="0">
                        <a:spcBef>
                          <a:spcPts val="0"/>
                        </a:spcBef>
                        <a:spcAft>
                          <a:spcPts val="0"/>
                        </a:spcAft>
                        <a:buNone/>
                      </a:pPr>
                      <a:r>
                        <a:rPr lang="en-US" sz="1800"/>
                        <a:t>144</a:t>
                      </a:r>
                      <a:endParaRPr sz="1800"/>
                    </a:p>
                  </a:txBody>
                  <a:tcPr marL="91425" marR="91425" marT="91425" marB="91425"/>
                </a:tc>
                <a:tc>
                  <a:txBody>
                    <a:bodyPr/>
                    <a:lstStyle/>
                    <a:p>
                      <a:pPr marL="0" lvl="0" indent="0" algn="ctr" rtl="0">
                        <a:spcBef>
                          <a:spcPts val="0"/>
                        </a:spcBef>
                        <a:spcAft>
                          <a:spcPts val="0"/>
                        </a:spcAft>
                        <a:buNone/>
                      </a:pPr>
                      <a:r>
                        <a:rPr lang="en-US" sz="1800"/>
                        <a:t>34</a:t>
                      </a:r>
                      <a:endParaRPr sz="1800"/>
                    </a:p>
                  </a:txBody>
                  <a:tcPr marL="91425" marR="91425" marT="91425" marB="91425"/>
                </a:tc>
                <a:tc>
                  <a:txBody>
                    <a:bodyPr/>
                    <a:lstStyle/>
                    <a:p>
                      <a:pPr marL="0" lvl="0" indent="0" algn="ctr" rtl="0">
                        <a:spcBef>
                          <a:spcPts val="0"/>
                        </a:spcBef>
                        <a:spcAft>
                          <a:spcPts val="0"/>
                        </a:spcAft>
                        <a:buNone/>
                      </a:pPr>
                      <a:r>
                        <a:rPr lang="en-US" sz="1800" dirty="0"/>
                        <a:t>76</a:t>
                      </a:r>
                      <a:endParaRPr sz="1800" dirty="0"/>
                    </a:p>
                  </a:txBody>
                  <a:tcPr marL="91425" marR="91425" marT="91425" marB="91425"/>
                </a:tc>
                <a:extLst>
                  <a:ext uri="{0D108BD9-81ED-4DB2-BD59-A6C34878D82A}">
                    <a16:rowId xmlns:a16="http://schemas.microsoft.com/office/drawing/2014/main" val="3666727678"/>
                  </a:ext>
                </a:extLst>
              </a:tr>
            </a:tbl>
          </a:graphicData>
        </a:graphic>
      </p:graphicFrame>
      <p:sp>
        <p:nvSpPr>
          <p:cNvPr id="3" name="Google Shape;103;g310b6cce123_0_0">
            <a:extLst>
              <a:ext uri="{FF2B5EF4-FFF2-40B4-BE49-F238E27FC236}">
                <a16:creationId xmlns:a16="http://schemas.microsoft.com/office/drawing/2014/main" id="{F0AF1801-DF3B-7D2B-0034-5559E018993D}"/>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extLst>
      <p:ext uri="{BB962C8B-B14F-4D97-AF65-F5344CB8AC3E}">
        <p14:creationId xmlns:p14="http://schemas.microsoft.com/office/powerpoint/2010/main" val="29409570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6">
          <a:extLst>
            <a:ext uri="{FF2B5EF4-FFF2-40B4-BE49-F238E27FC236}">
              <a16:creationId xmlns:a16="http://schemas.microsoft.com/office/drawing/2014/main" id="{694AFB22-5DBF-93EC-32D6-BBED6FBC4F63}"/>
            </a:ext>
          </a:extLst>
        </p:cNvPr>
        <p:cNvGrpSpPr/>
        <p:nvPr/>
      </p:nvGrpSpPr>
      <p:grpSpPr>
        <a:xfrm>
          <a:off x="0" y="0"/>
          <a:ext cx="0" cy="0"/>
          <a:chOff x="0" y="0"/>
          <a:chExt cx="0" cy="0"/>
        </a:xfrm>
      </p:grpSpPr>
      <p:sp>
        <p:nvSpPr>
          <p:cNvPr id="307" name="Google Shape;307;g3111b5741f6_0_37">
            <a:extLst>
              <a:ext uri="{FF2B5EF4-FFF2-40B4-BE49-F238E27FC236}">
                <a16:creationId xmlns:a16="http://schemas.microsoft.com/office/drawing/2014/main" id="{97A26143-BD89-16A8-283F-7BFCF16E794F}"/>
              </a:ext>
            </a:extLst>
          </p:cNvPr>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Individual Responsibility: Noah</a:t>
            </a:r>
            <a:endParaRPr/>
          </a:p>
        </p:txBody>
      </p:sp>
      <p:sp>
        <p:nvSpPr>
          <p:cNvPr id="308" name="Google Shape;308;g3111b5741f6_0_37">
            <a:extLst>
              <a:ext uri="{FF2B5EF4-FFF2-40B4-BE49-F238E27FC236}">
                <a16:creationId xmlns:a16="http://schemas.microsoft.com/office/drawing/2014/main" id="{89E093EB-135C-4720-686D-23A039A73539}"/>
              </a:ext>
            </a:extLst>
          </p:cNvPr>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28</a:t>
            </a:fld>
            <a:endParaRPr/>
          </a:p>
        </p:txBody>
      </p:sp>
      <p:graphicFrame>
        <p:nvGraphicFramePr>
          <p:cNvPr id="2" name="Table 1">
            <a:extLst>
              <a:ext uri="{FF2B5EF4-FFF2-40B4-BE49-F238E27FC236}">
                <a16:creationId xmlns:a16="http://schemas.microsoft.com/office/drawing/2014/main" id="{03E790A6-3F6B-21B9-2B8C-DA97BDF565AD}"/>
              </a:ext>
            </a:extLst>
          </p:cNvPr>
          <p:cNvGraphicFramePr>
            <a:graphicFrameLocks noGrp="1"/>
          </p:cNvGraphicFramePr>
          <p:nvPr>
            <p:extLst>
              <p:ext uri="{D42A27DB-BD31-4B8C-83A1-F6EECF244321}">
                <p14:modId xmlns:p14="http://schemas.microsoft.com/office/powerpoint/2010/main" val="1432365180"/>
              </p:ext>
            </p:extLst>
          </p:nvPr>
        </p:nvGraphicFramePr>
        <p:xfrm>
          <a:off x="677916" y="1213652"/>
          <a:ext cx="10683768" cy="4846080"/>
        </p:xfrm>
        <a:graphic>
          <a:graphicData uri="http://schemas.openxmlformats.org/drawingml/2006/table">
            <a:tbl>
              <a:tblPr firstRow="1" bandRow="1">
                <a:tableStyleId>{35758FB7-9AC5-4552-8A53-C91805E547FA}</a:tableStyleId>
              </a:tblPr>
              <a:tblGrid>
                <a:gridCol w="2375339">
                  <a:extLst>
                    <a:ext uri="{9D8B030D-6E8A-4147-A177-3AD203B41FA5}">
                      <a16:colId xmlns:a16="http://schemas.microsoft.com/office/drawing/2014/main" val="2294672372"/>
                    </a:ext>
                  </a:extLst>
                </a:gridCol>
                <a:gridCol w="4747173">
                  <a:extLst>
                    <a:ext uri="{9D8B030D-6E8A-4147-A177-3AD203B41FA5}">
                      <a16:colId xmlns:a16="http://schemas.microsoft.com/office/drawing/2014/main" val="3101333591"/>
                    </a:ext>
                  </a:extLst>
                </a:gridCol>
                <a:gridCol w="3561256">
                  <a:extLst>
                    <a:ext uri="{9D8B030D-6E8A-4147-A177-3AD203B41FA5}">
                      <a16:colId xmlns:a16="http://schemas.microsoft.com/office/drawing/2014/main" val="3098783560"/>
                    </a:ext>
                  </a:extLst>
                </a:gridCol>
              </a:tblGrid>
              <a:tr h="370840">
                <a:tc>
                  <a:txBody>
                    <a:bodyPr/>
                    <a:lstStyle/>
                    <a:p>
                      <a:pPr marL="0" lvl="0" indent="0" algn="l" rtl="0">
                        <a:spcBef>
                          <a:spcPts val="0"/>
                        </a:spcBef>
                        <a:spcAft>
                          <a:spcPts val="0"/>
                        </a:spcAft>
                        <a:buNone/>
                      </a:pPr>
                      <a:r>
                        <a:rPr lang="en-US" sz="1800" b="1" dirty="0"/>
                        <a:t>Reporting Period</a:t>
                      </a:r>
                      <a:endParaRPr sz="1800" b="1" dirty="0"/>
                    </a:p>
                  </a:txBody>
                  <a:tcPr marL="91425" marR="91425" marT="91425" marB="91425"/>
                </a:tc>
                <a:tc>
                  <a:txBody>
                    <a:bodyPr/>
                    <a:lstStyle/>
                    <a:p>
                      <a:pPr marL="0" lvl="0" indent="0" algn="ctr" rtl="0">
                        <a:spcBef>
                          <a:spcPts val="0"/>
                        </a:spcBef>
                        <a:spcAft>
                          <a:spcPts val="0"/>
                        </a:spcAft>
                        <a:buNone/>
                      </a:pPr>
                      <a:r>
                        <a:rPr lang="en-US" sz="1800" b="1" dirty="0"/>
                        <a:t>Task/Accomplishment</a:t>
                      </a:r>
                      <a:endParaRPr sz="1800" b="1" dirty="0"/>
                    </a:p>
                  </a:txBody>
                  <a:tcPr marL="91425" marR="91425" marT="91425" marB="91425"/>
                </a:tc>
                <a:tc>
                  <a:txBody>
                    <a:bodyPr/>
                    <a:lstStyle/>
                    <a:p>
                      <a:pPr marL="0" lvl="0" indent="0" algn="ctr" rtl="0">
                        <a:spcBef>
                          <a:spcPts val="0"/>
                        </a:spcBef>
                        <a:spcAft>
                          <a:spcPts val="0"/>
                        </a:spcAft>
                        <a:buNone/>
                      </a:pPr>
                      <a:r>
                        <a:rPr lang="en-US" sz="1800" b="1"/>
                        <a:t>Related Milestone(s)</a:t>
                      </a:r>
                      <a:endParaRPr sz="1800" b="1"/>
                    </a:p>
                  </a:txBody>
                  <a:tcPr marL="91425" marR="91425" marT="91425" marB="91425"/>
                </a:tc>
                <a:extLst>
                  <a:ext uri="{0D108BD9-81ED-4DB2-BD59-A6C34878D82A}">
                    <a16:rowId xmlns:a16="http://schemas.microsoft.com/office/drawing/2014/main" val="1971905601"/>
                  </a:ext>
                </a:extLst>
              </a:tr>
              <a:tr h="370840">
                <a:tc>
                  <a:txBody>
                    <a:bodyPr/>
                    <a:lstStyle/>
                    <a:p>
                      <a:pPr marL="0" lvl="0" indent="0" algn="l" rtl="0">
                        <a:spcBef>
                          <a:spcPts val="0"/>
                        </a:spcBef>
                        <a:spcAft>
                          <a:spcPts val="0"/>
                        </a:spcAft>
                        <a:buNone/>
                      </a:pPr>
                      <a:r>
                        <a:rPr lang="en-US" sz="1700" dirty="0"/>
                        <a:t>Brief 1</a:t>
                      </a:r>
                      <a:endParaRPr sz="1700" dirty="0"/>
                    </a:p>
                  </a:txBody>
                  <a:tcPr marL="91425" marR="91425" marT="91425" marB="91425"/>
                </a:tc>
                <a:tc>
                  <a:txBody>
                    <a:bodyPr/>
                    <a:lstStyle/>
                    <a:p>
                      <a:pPr marL="0" lvl="0" indent="0" algn="ctr" rtl="0">
                        <a:spcBef>
                          <a:spcPts val="0"/>
                        </a:spcBef>
                        <a:spcAft>
                          <a:spcPts val="0"/>
                        </a:spcAft>
                        <a:buNone/>
                      </a:pPr>
                      <a:r>
                        <a:rPr lang="en-US" sz="1700" dirty="0"/>
                        <a:t>Finish project proposal presentation slides.</a:t>
                      </a:r>
                      <a:endParaRPr sz="1700" dirty="0"/>
                    </a:p>
                  </a:txBody>
                  <a:tcPr marL="91425" marR="91425" marT="91425" marB="91425"/>
                </a:tc>
                <a:tc>
                  <a:txBody>
                    <a:bodyPr/>
                    <a:lstStyle/>
                    <a:p>
                      <a:pPr marL="0" lvl="0" indent="0" algn="ctr" rtl="0">
                        <a:spcBef>
                          <a:spcPts val="0"/>
                        </a:spcBef>
                        <a:spcAft>
                          <a:spcPts val="0"/>
                        </a:spcAft>
                        <a:buNone/>
                      </a:pPr>
                      <a:r>
                        <a:rPr lang="en-US" sz="1700"/>
                        <a:t>Project Proposal Presentation</a:t>
                      </a:r>
                      <a:endParaRPr sz="1700"/>
                    </a:p>
                  </a:txBody>
                  <a:tcPr marL="91425" marR="91425" marT="91425" marB="91425"/>
                </a:tc>
                <a:extLst>
                  <a:ext uri="{0D108BD9-81ED-4DB2-BD59-A6C34878D82A}">
                    <a16:rowId xmlns:a16="http://schemas.microsoft.com/office/drawing/2014/main" val="639058942"/>
                  </a:ext>
                </a:extLst>
              </a:tr>
              <a:tr h="370840">
                <a:tc>
                  <a:txBody>
                    <a:bodyPr/>
                    <a:lstStyle/>
                    <a:p>
                      <a:pPr marL="0" lvl="0" indent="0" algn="l" rtl="0">
                        <a:spcBef>
                          <a:spcPts val="0"/>
                        </a:spcBef>
                        <a:spcAft>
                          <a:spcPts val="0"/>
                        </a:spcAft>
                        <a:buNone/>
                      </a:pPr>
                      <a:endParaRPr sz="1700" dirty="0"/>
                    </a:p>
                  </a:txBody>
                  <a:tcPr marL="91425" marR="91425" marT="91425" marB="91425"/>
                </a:tc>
                <a:tc>
                  <a:txBody>
                    <a:bodyPr/>
                    <a:lstStyle/>
                    <a:p>
                      <a:pPr marL="0" lvl="0" indent="0" algn="ctr" rtl="0">
                        <a:spcBef>
                          <a:spcPts val="0"/>
                        </a:spcBef>
                        <a:spcAft>
                          <a:spcPts val="0"/>
                        </a:spcAft>
                        <a:buNone/>
                      </a:pPr>
                      <a:r>
                        <a:rPr lang="en-US" sz="1700" dirty="0"/>
                        <a:t>LDRA and Valgrind static analysis of all attack tool candidates.</a:t>
                      </a:r>
                      <a:endParaRPr sz="1700" dirty="0"/>
                    </a:p>
                  </a:txBody>
                  <a:tcPr marL="91425" marR="91425" marT="91425" marB="91425"/>
                </a:tc>
                <a:tc>
                  <a:txBody>
                    <a:bodyPr/>
                    <a:lstStyle/>
                    <a:p>
                      <a:pPr marL="0" lvl="0" indent="0" algn="ctr" rtl="0">
                        <a:spcBef>
                          <a:spcPts val="0"/>
                        </a:spcBef>
                        <a:spcAft>
                          <a:spcPts val="0"/>
                        </a:spcAft>
                        <a:buNone/>
                      </a:pPr>
                      <a:r>
                        <a:rPr lang="en-US" sz="1700"/>
                        <a:t>Apply LDRA static analysis &amp; Valgrind on all attack tools.</a:t>
                      </a:r>
                      <a:endParaRPr sz="1700"/>
                    </a:p>
                  </a:txBody>
                  <a:tcPr marL="91425" marR="91425" marT="91425" marB="91425"/>
                </a:tc>
                <a:extLst>
                  <a:ext uri="{0D108BD9-81ED-4DB2-BD59-A6C34878D82A}">
                    <a16:rowId xmlns:a16="http://schemas.microsoft.com/office/drawing/2014/main" val="386919144"/>
                  </a:ext>
                </a:extLst>
              </a:tr>
              <a:tr h="370840">
                <a:tc>
                  <a:txBody>
                    <a:bodyPr/>
                    <a:lstStyle/>
                    <a:p>
                      <a:pPr marL="0" lvl="0" indent="0" algn="l" rtl="0">
                        <a:spcBef>
                          <a:spcPts val="0"/>
                        </a:spcBef>
                        <a:spcAft>
                          <a:spcPts val="0"/>
                        </a:spcAft>
                        <a:buNone/>
                      </a:pPr>
                      <a:endParaRPr sz="1700" dirty="0"/>
                    </a:p>
                  </a:txBody>
                  <a:tcPr marL="91425" marR="91425" marT="91425" marB="91425"/>
                </a:tc>
                <a:tc>
                  <a:txBody>
                    <a:bodyPr/>
                    <a:lstStyle/>
                    <a:p>
                      <a:pPr marL="0" lvl="0" indent="0" algn="ctr" rtl="0">
                        <a:spcBef>
                          <a:spcPts val="0"/>
                        </a:spcBef>
                        <a:spcAft>
                          <a:spcPts val="0"/>
                        </a:spcAft>
                        <a:buNone/>
                      </a:pPr>
                      <a:r>
                        <a:rPr lang="en-US" sz="1700" dirty="0"/>
                        <a:t>Background research of any known vulnerabilities and CVEs.</a:t>
                      </a:r>
                      <a:endParaRPr sz="1700" dirty="0"/>
                    </a:p>
                  </a:txBody>
                  <a:tcPr marL="91425" marR="91425" marT="91425" marB="91425"/>
                </a:tc>
                <a:tc>
                  <a:txBody>
                    <a:bodyPr/>
                    <a:lstStyle/>
                    <a:p>
                      <a:pPr marL="0" lvl="0" indent="0" algn="ctr" rtl="0">
                        <a:spcBef>
                          <a:spcPts val="0"/>
                        </a:spcBef>
                        <a:spcAft>
                          <a:spcPts val="0"/>
                        </a:spcAft>
                        <a:buNone/>
                      </a:pPr>
                      <a:r>
                        <a:rPr lang="en-US" sz="1700"/>
                        <a:t>Background Research for CVEs &amp; Exploits</a:t>
                      </a:r>
                      <a:endParaRPr sz="1700"/>
                    </a:p>
                  </a:txBody>
                  <a:tcPr marL="91425" marR="91425" marT="91425" marB="91425"/>
                </a:tc>
                <a:extLst>
                  <a:ext uri="{0D108BD9-81ED-4DB2-BD59-A6C34878D82A}">
                    <a16:rowId xmlns:a16="http://schemas.microsoft.com/office/drawing/2014/main" val="3427563997"/>
                  </a:ext>
                </a:extLst>
              </a:tr>
              <a:tr h="370840">
                <a:tc>
                  <a:txBody>
                    <a:bodyPr/>
                    <a:lstStyle/>
                    <a:p>
                      <a:pPr marL="0" lvl="0" indent="0" algn="l" rtl="0">
                        <a:spcBef>
                          <a:spcPts val="0"/>
                        </a:spcBef>
                        <a:spcAft>
                          <a:spcPts val="0"/>
                        </a:spcAft>
                        <a:buNone/>
                      </a:pPr>
                      <a:endParaRPr sz="1700" dirty="0"/>
                    </a:p>
                  </a:txBody>
                  <a:tcPr marL="91425" marR="91425" marT="91425" marB="91425"/>
                </a:tc>
                <a:tc>
                  <a:txBody>
                    <a:bodyPr/>
                    <a:lstStyle/>
                    <a:p>
                      <a:pPr marL="0" lvl="0" indent="0" algn="ctr" rtl="0">
                        <a:spcBef>
                          <a:spcPts val="0"/>
                        </a:spcBef>
                        <a:spcAft>
                          <a:spcPts val="0"/>
                        </a:spcAft>
                        <a:buNone/>
                      </a:pPr>
                      <a:r>
                        <a:rPr lang="en-US" sz="1700"/>
                        <a:t>Attack tool selection from list of candidates.</a:t>
                      </a:r>
                      <a:endParaRPr sz="1700"/>
                    </a:p>
                  </a:txBody>
                  <a:tcPr marL="91425" marR="91425" marT="91425" marB="91425"/>
                </a:tc>
                <a:tc>
                  <a:txBody>
                    <a:bodyPr/>
                    <a:lstStyle/>
                    <a:p>
                      <a:pPr marL="0" lvl="0" indent="0" algn="ctr" rtl="0">
                        <a:spcBef>
                          <a:spcPts val="0"/>
                        </a:spcBef>
                        <a:spcAft>
                          <a:spcPts val="0"/>
                        </a:spcAft>
                        <a:buNone/>
                      </a:pPr>
                      <a:r>
                        <a:rPr lang="en-US" sz="1700" dirty="0"/>
                        <a:t>Attack Tool Selection</a:t>
                      </a:r>
                      <a:endParaRPr sz="1700" dirty="0"/>
                    </a:p>
                  </a:txBody>
                  <a:tcPr marL="91425" marR="91425" marT="91425" marB="91425"/>
                </a:tc>
                <a:extLst>
                  <a:ext uri="{0D108BD9-81ED-4DB2-BD59-A6C34878D82A}">
                    <a16:rowId xmlns:a16="http://schemas.microsoft.com/office/drawing/2014/main" val="3491361106"/>
                  </a:ext>
                </a:extLst>
              </a:tr>
              <a:tr h="370840">
                <a:tc>
                  <a:txBody>
                    <a:bodyPr/>
                    <a:lstStyle/>
                    <a:p>
                      <a:pPr marL="0" lvl="0" indent="0" algn="l" rtl="0">
                        <a:spcBef>
                          <a:spcPts val="0"/>
                        </a:spcBef>
                        <a:spcAft>
                          <a:spcPts val="0"/>
                        </a:spcAft>
                        <a:buNone/>
                      </a:pPr>
                      <a:endParaRPr sz="1700" dirty="0"/>
                    </a:p>
                  </a:txBody>
                  <a:tcPr marL="91425" marR="91425" marT="91425" marB="91425"/>
                </a:tc>
                <a:tc>
                  <a:txBody>
                    <a:bodyPr/>
                    <a:lstStyle/>
                    <a:p>
                      <a:pPr marL="0" lvl="0" indent="0" algn="ctr" rtl="0">
                        <a:spcBef>
                          <a:spcPts val="0"/>
                        </a:spcBef>
                        <a:spcAft>
                          <a:spcPts val="0"/>
                        </a:spcAft>
                        <a:buNone/>
                      </a:pPr>
                      <a:r>
                        <a:rPr lang="en-US" sz="1700"/>
                        <a:t>Identify fuzz testing tools to use for each period.</a:t>
                      </a:r>
                      <a:endParaRPr sz="1700"/>
                    </a:p>
                  </a:txBody>
                  <a:tcPr marL="91425" marR="91425" marT="91425" marB="91425"/>
                </a:tc>
                <a:tc>
                  <a:txBody>
                    <a:bodyPr/>
                    <a:lstStyle/>
                    <a:p>
                      <a:pPr marL="0" lvl="0" indent="0" algn="ctr" rtl="0">
                        <a:spcBef>
                          <a:spcPts val="0"/>
                        </a:spcBef>
                        <a:spcAft>
                          <a:spcPts val="0"/>
                        </a:spcAft>
                        <a:buNone/>
                      </a:pPr>
                      <a:r>
                        <a:rPr lang="en-US" sz="1700" dirty="0"/>
                        <a:t>Identify Fuzz Testing Tools</a:t>
                      </a:r>
                      <a:endParaRPr sz="1700" dirty="0"/>
                    </a:p>
                  </a:txBody>
                  <a:tcPr marL="91425" marR="91425" marT="91425" marB="91425"/>
                </a:tc>
                <a:extLst>
                  <a:ext uri="{0D108BD9-81ED-4DB2-BD59-A6C34878D82A}">
                    <a16:rowId xmlns:a16="http://schemas.microsoft.com/office/drawing/2014/main" val="1928949236"/>
                  </a:ext>
                </a:extLst>
              </a:tr>
              <a:tr h="370840">
                <a:tc>
                  <a:txBody>
                    <a:bodyPr/>
                    <a:lstStyle/>
                    <a:p>
                      <a:pPr marL="0" lvl="0" indent="0" algn="l" rtl="0">
                        <a:spcBef>
                          <a:spcPts val="0"/>
                        </a:spcBef>
                        <a:spcAft>
                          <a:spcPts val="0"/>
                        </a:spcAft>
                        <a:buNone/>
                      </a:pPr>
                      <a:endParaRPr sz="1700" dirty="0"/>
                    </a:p>
                  </a:txBody>
                  <a:tcPr marL="91425" marR="91425" marT="91425" marB="91425"/>
                </a:tc>
                <a:tc>
                  <a:txBody>
                    <a:bodyPr/>
                    <a:lstStyle/>
                    <a:p>
                      <a:pPr marL="0" lvl="0" indent="0" algn="ctr" rtl="0">
                        <a:spcBef>
                          <a:spcPts val="0"/>
                        </a:spcBef>
                        <a:spcAft>
                          <a:spcPts val="0"/>
                        </a:spcAft>
                        <a:buNone/>
                      </a:pPr>
                      <a:r>
                        <a:rPr lang="en-US" sz="1700"/>
                        <a:t>Capture of unaltered network traffic of Medusa and Masscan against target VM.</a:t>
                      </a:r>
                      <a:endParaRPr sz="1700"/>
                    </a:p>
                  </a:txBody>
                  <a:tcPr marL="91425" marR="91425" marT="91425" marB="91425"/>
                </a:tc>
                <a:tc>
                  <a:txBody>
                    <a:bodyPr/>
                    <a:lstStyle/>
                    <a:p>
                      <a:pPr marL="0" lvl="0" indent="0" algn="ctr" rtl="0">
                        <a:spcBef>
                          <a:spcPts val="0"/>
                        </a:spcBef>
                        <a:spcAft>
                          <a:spcPts val="0"/>
                        </a:spcAft>
                        <a:buNone/>
                      </a:pPr>
                      <a:r>
                        <a:rPr lang="en-US" sz="1700" dirty="0"/>
                        <a:t>Network Packet Capture on Medusa &amp; Masscan</a:t>
                      </a:r>
                      <a:endParaRPr sz="1700" dirty="0"/>
                    </a:p>
                  </a:txBody>
                  <a:tcPr marL="91425" marR="91425" marT="91425" marB="91425"/>
                </a:tc>
                <a:extLst>
                  <a:ext uri="{0D108BD9-81ED-4DB2-BD59-A6C34878D82A}">
                    <a16:rowId xmlns:a16="http://schemas.microsoft.com/office/drawing/2014/main" val="3901829314"/>
                  </a:ext>
                </a:extLst>
              </a:tr>
              <a:tr h="370840">
                <a:tc>
                  <a:txBody>
                    <a:bodyPr/>
                    <a:lstStyle/>
                    <a:p>
                      <a:pPr marL="0" lvl="0" indent="0" algn="l" rtl="0">
                        <a:spcBef>
                          <a:spcPts val="0"/>
                        </a:spcBef>
                        <a:spcAft>
                          <a:spcPts val="0"/>
                        </a:spcAft>
                        <a:buNone/>
                      </a:pPr>
                      <a:endParaRPr sz="1700" dirty="0"/>
                    </a:p>
                  </a:txBody>
                  <a:tcPr marL="91425" marR="91425" marT="91425" marB="91425"/>
                </a:tc>
                <a:tc>
                  <a:txBody>
                    <a:bodyPr/>
                    <a:lstStyle/>
                    <a:p>
                      <a:pPr marL="0" lvl="0" indent="0" algn="ctr" rtl="0">
                        <a:spcBef>
                          <a:spcPts val="0"/>
                        </a:spcBef>
                        <a:spcAft>
                          <a:spcPts val="0"/>
                        </a:spcAft>
                        <a:buNone/>
                      </a:pPr>
                      <a:r>
                        <a:rPr lang="en-US" sz="1700"/>
                        <a:t>Aflnet configuration and viability testing against Medusa and Masscan.</a:t>
                      </a:r>
                      <a:endParaRPr sz="1700"/>
                    </a:p>
                  </a:txBody>
                  <a:tcPr marL="91425" marR="91425" marT="91425" marB="91425"/>
                </a:tc>
                <a:tc>
                  <a:txBody>
                    <a:bodyPr/>
                    <a:lstStyle/>
                    <a:p>
                      <a:pPr marL="0" lvl="0" indent="0" algn="ctr" rtl="0">
                        <a:spcBef>
                          <a:spcPts val="0"/>
                        </a:spcBef>
                        <a:spcAft>
                          <a:spcPts val="0"/>
                        </a:spcAft>
                        <a:buNone/>
                      </a:pPr>
                      <a:r>
                        <a:rPr lang="en-US" sz="1700" dirty="0"/>
                        <a:t>Test Fuzzing Tool #1</a:t>
                      </a:r>
                      <a:endParaRPr sz="1700" dirty="0"/>
                    </a:p>
                  </a:txBody>
                  <a:tcPr marL="91425" marR="91425" marT="91425" marB="91425"/>
                </a:tc>
                <a:extLst>
                  <a:ext uri="{0D108BD9-81ED-4DB2-BD59-A6C34878D82A}">
                    <a16:rowId xmlns:a16="http://schemas.microsoft.com/office/drawing/2014/main" val="221231894"/>
                  </a:ext>
                </a:extLst>
              </a:tr>
            </a:tbl>
          </a:graphicData>
        </a:graphic>
      </p:graphicFrame>
      <p:sp>
        <p:nvSpPr>
          <p:cNvPr id="3" name="Google Shape;103;g310b6cce123_0_0">
            <a:extLst>
              <a:ext uri="{FF2B5EF4-FFF2-40B4-BE49-F238E27FC236}">
                <a16:creationId xmlns:a16="http://schemas.microsoft.com/office/drawing/2014/main" id="{4F15613C-5875-A7EE-0072-E4AF2D101DC6}"/>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extLst>
      <p:ext uri="{BB962C8B-B14F-4D97-AF65-F5344CB8AC3E}">
        <p14:creationId xmlns:p14="http://schemas.microsoft.com/office/powerpoint/2010/main" val="12178907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4">
          <a:extLst>
            <a:ext uri="{FF2B5EF4-FFF2-40B4-BE49-F238E27FC236}">
              <a16:creationId xmlns:a16="http://schemas.microsoft.com/office/drawing/2014/main" id="{C96798CC-05E6-251B-9A6B-C6060D92861F}"/>
            </a:ext>
          </a:extLst>
        </p:cNvPr>
        <p:cNvGrpSpPr/>
        <p:nvPr/>
      </p:nvGrpSpPr>
      <p:grpSpPr>
        <a:xfrm>
          <a:off x="0" y="0"/>
          <a:ext cx="0" cy="0"/>
          <a:chOff x="0" y="0"/>
          <a:chExt cx="0" cy="0"/>
        </a:xfrm>
      </p:grpSpPr>
      <p:sp>
        <p:nvSpPr>
          <p:cNvPr id="315" name="Google Shape;315;g3116e21320b_2_14">
            <a:extLst>
              <a:ext uri="{FF2B5EF4-FFF2-40B4-BE49-F238E27FC236}">
                <a16:creationId xmlns:a16="http://schemas.microsoft.com/office/drawing/2014/main" id="{63ADA093-0E4A-D027-94F4-9BBF42F830EA}"/>
              </a:ext>
            </a:extLst>
          </p:cNvPr>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Individual Responsibility: Noah</a:t>
            </a:r>
            <a:endParaRPr/>
          </a:p>
        </p:txBody>
      </p:sp>
      <p:sp>
        <p:nvSpPr>
          <p:cNvPr id="316" name="Google Shape;316;g3116e21320b_2_14">
            <a:extLst>
              <a:ext uri="{FF2B5EF4-FFF2-40B4-BE49-F238E27FC236}">
                <a16:creationId xmlns:a16="http://schemas.microsoft.com/office/drawing/2014/main" id="{C30B6B8C-75E2-F3BD-61DA-0B005036C84D}"/>
              </a:ext>
            </a:extLst>
          </p:cNvPr>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29</a:t>
            </a:fld>
            <a:endParaRPr/>
          </a:p>
        </p:txBody>
      </p:sp>
      <p:graphicFrame>
        <p:nvGraphicFramePr>
          <p:cNvPr id="2" name="Table 1">
            <a:extLst>
              <a:ext uri="{FF2B5EF4-FFF2-40B4-BE49-F238E27FC236}">
                <a16:creationId xmlns:a16="http://schemas.microsoft.com/office/drawing/2014/main" id="{9831401F-73A5-CDC0-E158-FBA199FAB726}"/>
              </a:ext>
            </a:extLst>
          </p:cNvPr>
          <p:cNvGraphicFramePr>
            <a:graphicFrameLocks noGrp="1"/>
          </p:cNvGraphicFramePr>
          <p:nvPr>
            <p:extLst>
              <p:ext uri="{D42A27DB-BD31-4B8C-83A1-F6EECF244321}">
                <p14:modId xmlns:p14="http://schemas.microsoft.com/office/powerpoint/2010/main" val="789565490"/>
              </p:ext>
            </p:extLst>
          </p:nvPr>
        </p:nvGraphicFramePr>
        <p:xfrm>
          <a:off x="588579" y="1090907"/>
          <a:ext cx="10536621" cy="5211870"/>
        </p:xfrm>
        <a:graphic>
          <a:graphicData uri="http://schemas.openxmlformats.org/drawingml/2006/table">
            <a:tbl>
              <a:tblPr firstRow="1" bandRow="1">
                <a:tableStyleId>{35758FB7-9AC5-4552-8A53-C91805E547FA}</a:tableStyleId>
              </a:tblPr>
              <a:tblGrid>
                <a:gridCol w="2322787">
                  <a:extLst>
                    <a:ext uri="{9D8B030D-6E8A-4147-A177-3AD203B41FA5}">
                      <a16:colId xmlns:a16="http://schemas.microsoft.com/office/drawing/2014/main" val="1412846043"/>
                    </a:ext>
                  </a:extLst>
                </a:gridCol>
                <a:gridCol w="4775200">
                  <a:extLst>
                    <a:ext uri="{9D8B030D-6E8A-4147-A177-3AD203B41FA5}">
                      <a16:colId xmlns:a16="http://schemas.microsoft.com/office/drawing/2014/main" val="3409587205"/>
                    </a:ext>
                  </a:extLst>
                </a:gridCol>
                <a:gridCol w="3438634">
                  <a:extLst>
                    <a:ext uri="{9D8B030D-6E8A-4147-A177-3AD203B41FA5}">
                      <a16:colId xmlns:a16="http://schemas.microsoft.com/office/drawing/2014/main" val="2377555397"/>
                    </a:ext>
                  </a:extLst>
                </a:gridCol>
              </a:tblGrid>
              <a:tr h="370840">
                <a:tc>
                  <a:txBody>
                    <a:bodyPr/>
                    <a:lstStyle/>
                    <a:p>
                      <a:pPr marL="0" lvl="0" indent="0" algn="l" rtl="0">
                        <a:spcBef>
                          <a:spcPts val="0"/>
                        </a:spcBef>
                        <a:spcAft>
                          <a:spcPts val="0"/>
                        </a:spcAft>
                        <a:buNone/>
                      </a:pPr>
                      <a:r>
                        <a:rPr lang="en-US" sz="1800" b="1" dirty="0"/>
                        <a:t>Reporting Period</a:t>
                      </a:r>
                      <a:endParaRPr sz="1800" b="1" dirty="0"/>
                    </a:p>
                  </a:txBody>
                  <a:tcPr marL="91425" marR="91425" marT="91425" marB="91425"/>
                </a:tc>
                <a:tc>
                  <a:txBody>
                    <a:bodyPr/>
                    <a:lstStyle/>
                    <a:p>
                      <a:pPr marL="0" lvl="0" indent="0" algn="ctr" rtl="0">
                        <a:spcBef>
                          <a:spcPts val="0"/>
                        </a:spcBef>
                        <a:spcAft>
                          <a:spcPts val="0"/>
                        </a:spcAft>
                        <a:buNone/>
                      </a:pPr>
                      <a:r>
                        <a:rPr lang="en-US" sz="1800" b="1" dirty="0"/>
                        <a:t>Task/Accomplishment</a:t>
                      </a:r>
                      <a:endParaRPr sz="1800" b="1" dirty="0"/>
                    </a:p>
                  </a:txBody>
                  <a:tcPr marL="91425" marR="91425" marT="91425" marB="91425"/>
                </a:tc>
                <a:tc>
                  <a:txBody>
                    <a:bodyPr/>
                    <a:lstStyle/>
                    <a:p>
                      <a:pPr marL="0" lvl="0" indent="0" algn="ctr" rtl="0">
                        <a:spcBef>
                          <a:spcPts val="0"/>
                        </a:spcBef>
                        <a:spcAft>
                          <a:spcPts val="0"/>
                        </a:spcAft>
                        <a:buNone/>
                      </a:pPr>
                      <a:r>
                        <a:rPr lang="en-US" sz="1800" b="1"/>
                        <a:t>Related Milestone(s)</a:t>
                      </a:r>
                      <a:endParaRPr sz="1800" b="1"/>
                    </a:p>
                  </a:txBody>
                  <a:tcPr marL="91425" marR="91425" marT="91425" marB="91425"/>
                </a:tc>
                <a:extLst>
                  <a:ext uri="{0D108BD9-81ED-4DB2-BD59-A6C34878D82A}">
                    <a16:rowId xmlns:a16="http://schemas.microsoft.com/office/drawing/2014/main" val="1439850261"/>
                  </a:ext>
                </a:extLst>
              </a:tr>
              <a:tr h="370840">
                <a:tc>
                  <a:txBody>
                    <a:bodyPr/>
                    <a:lstStyle/>
                    <a:p>
                      <a:pPr marL="0" lvl="0" indent="0" algn="l" rtl="0">
                        <a:spcBef>
                          <a:spcPts val="0"/>
                        </a:spcBef>
                        <a:spcAft>
                          <a:spcPts val="0"/>
                        </a:spcAft>
                        <a:buNone/>
                      </a:pPr>
                      <a:r>
                        <a:rPr lang="en-US" sz="1600"/>
                        <a:t>Brief 2</a:t>
                      </a:r>
                      <a:endParaRPr sz="1600"/>
                    </a:p>
                  </a:txBody>
                  <a:tcPr marL="91425" marR="91425" marT="91425" marB="91425"/>
                </a:tc>
                <a:tc>
                  <a:txBody>
                    <a:bodyPr/>
                    <a:lstStyle/>
                    <a:p>
                      <a:pPr marL="0" lvl="0" indent="0" algn="ctr" rtl="0">
                        <a:spcBef>
                          <a:spcPts val="0"/>
                        </a:spcBef>
                        <a:spcAft>
                          <a:spcPts val="0"/>
                        </a:spcAft>
                        <a:buNone/>
                      </a:pPr>
                      <a:r>
                        <a:rPr lang="en-US" sz="1600" dirty="0"/>
                        <a:t>Fuzzowski configuration testing against Medusa and Masscan - including repetition script and custom POC FTP module.</a:t>
                      </a:r>
                      <a:endParaRPr sz="1600" dirty="0"/>
                    </a:p>
                  </a:txBody>
                  <a:tcPr marL="91425" marR="91425" marT="91425" marB="91425"/>
                </a:tc>
                <a:tc>
                  <a:txBody>
                    <a:bodyPr/>
                    <a:lstStyle/>
                    <a:p>
                      <a:pPr marL="0" lvl="0" indent="0" algn="ctr" rtl="0">
                        <a:spcBef>
                          <a:spcPts val="0"/>
                        </a:spcBef>
                        <a:spcAft>
                          <a:spcPts val="0"/>
                        </a:spcAft>
                        <a:buNone/>
                      </a:pPr>
                      <a:r>
                        <a:rPr lang="en-US" sz="1600"/>
                        <a:t>Test Fuzzing Tool #2</a:t>
                      </a:r>
                      <a:endParaRPr sz="1600"/>
                    </a:p>
                  </a:txBody>
                  <a:tcPr marL="91425" marR="91425" marT="91425" marB="91425"/>
                </a:tc>
                <a:extLst>
                  <a:ext uri="{0D108BD9-81ED-4DB2-BD59-A6C34878D82A}">
                    <a16:rowId xmlns:a16="http://schemas.microsoft.com/office/drawing/2014/main" val="3717039571"/>
                  </a:ext>
                </a:extLst>
              </a:tr>
              <a:tr h="370840">
                <a:tc>
                  <a:txBody>
                    <a:bodyPr/>
                    <a:lstStyle/>
                    <a:p>
                      <a:pPr marL="0" lvl="0" indent="0" algn="l" rtl="0">
                        <a:spcBef>
                          <a:spcPts val="0"/>
                        </a:spcBef>
                        <a:spcAft>
                          <a:spcPts val="0"/>
                        </a:spcAft>
                        <a:buNone/>
                      </a:pPr>
                      <a:endParaRPr sz="1600"/>
                    </a:p>
                  </a:txBody>
                  <a:tcPr marL="91425" marR="91425" marT="91425" marB="91425"/>
                </a:tc>
                <a:tc>
                  <a:txBody>
                    <a:bodyPr/>
                    <a:lstStyle/>
                    <a:p>
                      <a:pPr marL="0" lvl="0" indent="0" algn="ctr" rtl="0">
                        <a:spcBef>
                          <a:spcPts val="0"/>
                        </a:spcBef>
                        <a:spcAft>
                          <a:spcPts val="0"/>
                        </a:spcAft>
                        <a:buNone/>
                      </a:pPr>
                      <a:r>
                        <a:rPr lang="en-US" sz="1600" dirty="0"/>
                        <a:t>Updated general configuration information on attack tool(s), kernel, and gcc compiler versions for reporting and documentation.</a:t>
                      </a:r>
                      <a:endParaRPr sz="1600" dirty="0"/>
                    </a:p>
                  </a:txBody>
                  <a:tcPr marL="91425" marR="91425" marT="91425" marB="91425"/>
                </a:tc>
                <a:tc>
                  <a:txBody>
                    <a:bodyPr/>
                    <a:lstStyle/>
                    <a:p>
                      <a:pPr marL="0" lvl="0" indent="0" algn="ctr" rtl="0">
                        <a:spcBef>
                          <a:spcPts val="0"/>
                        </a:spcBef>
                        <a:spcAft>
                          <a:spcPts val="0"/>
                        </a:spcAft>
                        <a:buNone/>
                      </a:pPr>
                      <a:r>
                        <a:rPr lang="en-US" sz="1600"/>
                        <a:t>Design Review</a:t>
                      </a:r>
                      <a:endParaRPr sz="1600"/>
                    </a:p>
                    <a:p>
                      <a:pPr marL="0" lvl="0" indent="0" algn="ctr" rtl="0">
                        <a:spcBef>
                          <a:spcPts val="0"/>
                        </a:spcBef>
                        <a:spcAft>
                          <a:spcPts val="0"/>
                        </a:spcAft>
                        <a:buNone/>
                      </a:pPr>
                      <a:r>
                        <a:rPr lang="en-US" sz="1600"/>
                        <a:t>Final Report</a:t>
                      </a:r>
                      <a:endParaRPr sz="1600"/>
                    </a:p>
                  </a:txBody>
                  <a:tcPr marL="91425" marR="91425" marT="91425" marB="91425"/>
                </a:tc>
                <a:extLst>
                  <a:ext uri="{0D108BD9-81ED-4DB2-BD59-A6C34878D82A}">
                    <a16:rowId xmlns:a16="http://schemas.microsoft.com/office/drawing/2014/main" val="2789203907"/>
                  </a:ext>
                </a:extLst>
              </a:tr>
              <a:tr h="370840">
                <a:tc>
                  <a:txBody>
                    <a:bodyPr/>
                    <a:lstStyle/>
                    <a:p>
                      <a:pPr marL="0" lvl="0" indent="0" algn="l" rtl="0">
                        <a:spcBef>
                          <a:spcPts val="0"/>
                        </a:spcBef>
                        <a:spcAft>
                          <a:spcPts val="0"/>
                        </a:spcAft>
                        <a:buNone/>
                      </a:pPr>
                      <a:r>
                        <a:rPr lang="en-US" sz="1600"/>
                        <a:t>Brief 3</a:t>
                      </a:r>
                      <a:endParaRPr sz="1600"/>
                    </a:p>
                  </a:txBody>
                  <a:tcPr marL="91425" marR="91425" marT="91425" marB="91425"/>
                </a:tc>
                <a:tc>
                  <a:txBody>
                    <a:bodyPr/>
                    <a:lstStyle/>
                    <a:p>
                      <a:pPr marL="0" lvl="0" indent="0" algn="ctr" rtl="0">
                        <a:spcBef>
                          <a:spcPts val="0"/>
                        </a:spcBef>
                        <a:spcAft>
                          <a:spcPts val="0"/>
                        </a:spcAft>
                        <a:buNone/>
                      </a:pPr>
                      <a:r>
                        <a:rPr lang="en-US" sz="1600" dirty="0"/>
                        <a:t>Peach Fuzz configuration and viability and compatibility for use with Medusa and Masscan.</a:t>
                      </a:r>
                      <a:endParaRPr sz="1600" dirty="0"/>
                    </a:p>
                  </a:txBody>
                  <a:tcPr marL="91425" marR="91425" marT="91425" marB="91425"/>
                </a:tc>
                <a:tc>
                  <a:txBody>
                    <a:bodyPr/>
                    <a:lstStyle/>
                    <a:p>
                      <a:pPr marL="0" lvl="0" indent="0" algn="ctr" rtl="0">
                        <a:spcBef>
                          <a:spcPts val="0"/>
                        </a:spcBef>
                        <a:spcAft>
                          <a:spcPts val="0"/>
                        </a:spcAft>
                        <a:buNone/>
                      </a:pPr>
                      <a:r>
                        <a:rPr lang="en-US" sz="1600"/>
                        <a:t>Test Fuzzing Tool #3</a:t>
                      </a:r>
                      <a:endParaRPr sz="1600"/>
                    </a:p>
                  </a:txBody>
                  <a:tcPr marL="91425" marR="91425" marT="91425" marB="91425"/>
                </a:tc>
                <a:extLst>
                  <a:ext uri="{0D108BD9-81ED-4DB2-BD59-A6C34878D82A}">
                    <a16:rowId xmlns:a16="http://schemas.microsoft.com/office/drawing/2014/main" val="3456934087"/>
                  </a:ext>
                </a:extLst>
              </a:tr>
              <a:tr h="370840">
                <a:tc>
                  <a:txBody>
                    <a:bodyPr/>
                    <a:lstStyle/>
                    <a:p>
                      <a:pPr marL="0" lvl="0" indent="0" algn="l" rtl="0">
                        <a:spcBef>
                          <a:spcPts val="0"/>
                        </a:spcBef>
                        <a:spcAft>
                          <a:spcPts val="0"/>
                        </a:spcAft>
                        <a:buNone/>
                      </a:pPr>
                      <a:endParaRPr sz="1600"/>
                    </a:p>
                  </a:txBody>
                  <a:tcPr marL="91425" marR="91425" marT="91425" marB="91425"/>
                </a:tc>
                <a:tc>
                  <a:txBody>
                    <a:bodyPr/>
                    <a:lstStyle/>
                    <a:p>
                      <a:pPr marL="0" lvl="0" indent="0" algn="ctr" rtl="0">
                        <a:spcBef>
                          <a:spcPts val="0"/>
                        </a:spcBef>
                        <a:spcAft>
                          <a:spcPts val="0"/>
                        </a:spcAft>
                        <a:buNone/>
                      </a:pPr>
                      <a:r>
                        <a:rPr lang="en-US" sz="1600" dirty="0"/>
                        <a:t>Written attack tool selection report for rationale of tools used for the project.</a:t>
                      </a:r>
                      <a:endParaRPr sz="1600" dirty="0"/>
                    </a:p>
                  </a:txBody>
                  <a:tcPr marL="91425" marR="91425" marT="91425" marB="91425"/>
                </a:tc>
                <a:tc>
                  <a:txBody>
                    <a:bodyPr/>
                    <a:lstStyle/>
                    <a:p>
                      <a:pPr marL="0" lvl="0" indent="0" algn="ctr" rtl="0">
                        <a:spcBef>
                          <a:spcPts val="0"/>
                        </a:spcBef>
                        <a:spcAft>
                          <a:spcPts val="0"/>
                        </a:spcAft>
                        <a:buNone/>
                      </a:pPr>
                      <a:r>
                        <a:rPr lang="en-US" sz="1600"/>
                        <a:t>Design Review</a:t>
                      </a:r>
                      <a:endParaRPr sz="1600"/>
                    </a:p>
                    <a:p>
                      <a:pPr marL="0" lvl="0" indent="0" algn="ctr" rtl="0">
                        <a:spcBef>
                          <a:spcPts val="0"/>
                        </a:spcBef>
                        <a:spcAft>
                          <a:spcPts val="0"/>
                        </a:spcAft>
                        <a:buNone/>
                      </a:pPr>
                      <a:endParaRPr sz="1600"/>
                    </a:p>
                    <a:p>
                      <a:pPr marL="0" lvl="0" indent="0" algn="ctr" rtl="0">
                        <a:spcBef>
                          <a:spcPts val="0"/>
                        </a:spcBef>
                        <a:spcAft>
                          <a:spcPts val="0"/>
                        </a:spcAft>
                        <a:buNone/>
                      </a:pPr>
                      <a:r>
                        <a:rPr lang="en-US" sz="1600"/>
                        <a:t>Final Report</a:t>
                      </a:r>
                      <a:endParaRPr sz="1600"/>
                    </a:p>
                  </a:txBody>
                  <a:tcPr marL="91425" marR="91425" marT="91425" marB="91425"/>
                </a:tc>
                <a:extLst>
                  <a:ext uri="{0D108BD9-81ED-4DB2-BD59-A6C34878D82A}">
                    <a16:rowId xmlns:a16="http://schemas.microsoft.com/office/drawing/2014/main" val="1907869767"/>
                  </a:ext>
                </a:extLst>
              </a:tr>
              <a:tr h="370840">
                <a:tc>
                  <a:txBody>
                    <a:bodyPr/>
                    <a:lstStyle/>
                    <a:p>
                      <a:pPr marL="0" lvl="0" indent="0" algn="l" rtl="0">
                        <a:spcBef>
                          <a:spcPts val="0"/>
                        </a:spcBef>
                        <a:spcAft>
                          <a:spcPts val="0"/>
                        </a:spcAft>
                        <a:buNone/>
                      </a:pPr>
                      <a:endParaRPr sz="1600"/>
                    </a:p>
                  </a:txBody>
                  <a:tcPr marL="91425" marR="91425" marT="91425" marB="91425"/>
                </a:tc>
                <a:tc>
                  <a:txBody>
                    <a:bodyPr/>
                    <a:lstStyle/>
                    <a:p>
                      <a:pPr marL="0" lvl="0" indent="0" algn="ctr" rtl="0">
                        <a:spcBef>
                          <a:spcPts val="0"/>
                        </a:spcBef>
                        <a:spcAft>
                          <a:spcPts val="0"/>
                        </a:spcAft>
                        <a:buNone/>
                      </a:pPr>
                      <a:r>
                        <a:rPr lang="en-US" sz="1600" dirty="0"/>
                        <a:t>Written fuzz tool selection report for rationale of tools used for the project.</a:t>
                      </a:r>
                      <a:endParaRPr sz="1600" dirty="0"/>
                    </a:p>
                  </a:txBody>
                  <a:tcPr marL="91425" marR="91425" marT="91425" marB="91425"/>
                </a:tc>
                <a:tc>
                  <a:txBody>
                    <a:bodyPr/>
                    <a:lstStyle/>
                    <a:p>
                      <a:pPr marL="0" lvl="0" indent="0" algn="ctr" rtl="0">
                        <a:spcBef>
                          <a:spcPts val="0"/>
                        </a:spcBef>
                        <a:spcAft>
                          <a:spcPts val="0"/>
                        </a:spcAft>
                        <a:buNone/>
                      </a:pPr>
                      <a:r>
                        <a:rPr lang="en-US" sz="1600"/>
                        <a:t>Design Review</a:t>
                      </a:r>
                      <a:endParaRPr sz="1600"/>
                    </a:p>
                    <a:p>
                      <a:pPr marL="0" lvl="0" indent="0" algn="ctr" rtl="0">
                        <a:spcBef>
                          <a:spcPts val="0"/>
                        </a:spcBef>
                        <a:spcAft>
                          <a:spcPts val="0"/>
                        </a:spcAft>
                        <a:buNone/>
                      </a:pPr>
                      <a:r>
                        <a:rPr lang="en-US" sz="1600"/>
                        <a:t>Final Report</a:t>
                      </a:r>
                      <a:endParaRPr sz="1600"/>
                    </a:p>
                  </a:txBody>
                  <a:tcPr marL="91425" marR="91425" marT="91425" marB="91425"/>
                </a:tc>
                <a:extLst>
                  <a:ext uri="{0D108BD9-81ED-4DB2-BD59-A6C34878D82A}">
                    <a16:rowId xmlns:a16="http://schemas.microsoft.com/office/drawing/2014/main" val="550974493"/>
                  </a:ext>
                </a:extLst>
              </a:tr>
              <a:tr h="370840">
                <a:tc>
                  <a:txBody>
                    <a:bodyPr/>
                    <a:lstStyle/>
                    <a:p>
                      <a:pPr marL="0" lvl="0" indent="0" algn="l" rtl="0">
                        <a:spcBef>
                          <a:spcPts val="0"/>
                        </a:spcBef>
                        <a:spcAft>
                          <a:spcPts val="0"/>
                        </a:spcAft>
                        <a:buNone/>
                      </a:pPr>
                      <a:endParaRPr sz="1600"/>
                    </a:p>
                  </a:txBody>
                  <a:tcPr marL="91425" marR="91425" marT="91425" marB="91425"/>
                </a:tc>
                <a:tc>
                  <a:txBody>
                    <a:bodyPr/>
                    <a:lstStyle/>
                    <a:p>
                      <a:pPr marL="0" lvl="0" indent="0" algn="ctr" rtl="0">
                        <a:spcBef>
                          <a:spcPts val="0"/>
                        </a:spcBef>
                        <a:spcAft>
                          <a:spcPts val="0"/>
                        </a:spcAft>
                        <a:buNone/>
                      </a:pPr>
                      <a:r>
                        <a:rPr lang="en-US" sz="1600"/>
                        <a:t>Analysis of fuzz tool compatibility results on Medusa and Masscan.</a:t>
                      </a:r>
                      <a:endParaRPr sz="1600"/>
                    </a:p>
                  </a:txBody>
                  <a:tcPr marL="91425" marR="91425" marT="91425" marB="91425"/>
                </a:tc>
                <a:tc>
                  <a:txBody>
                    <a:bodyPr/>
                    <a:lstStyle/>
                    <a:p>
                      <a:pPr marL="0" lvl="0" indent="0" algn="ctr" rtl="0">
                        <a:spcBef>
                          <a:spcPts val="0"/>
                        </a:spcBef>
                        <a:spcAft>
                          <a:spcPts val="0"/>
                        </a:spcAft>
                        <a:buNone/>
                      </a:pPr>
                      <a:r>
                        <a:rPr lang="en-US" sz="1600" dirty="0"/>
                        <a:t>Analyze Fuzzing Tool Results</a:t>
                      </a:r>
                      <a:endParaRPr sz="1600" dirty="0"/>
                    </a:p>
                  </a:txBody>
                  <a:tcPr marL="91425" marR="91425" marT="91425" marB="91425"/>
                </a:tc>
                <a:extLst>
                  <a:ext uri="{0D108BD9-81ED-4DB2-BD59-A6C34878D82A}">
                    <a16:rowId xmlns:a16="http://schemas.microsoft.com/office/drawing/2014/main" val="1683720966"/>
                  </a:ext>
                </a:extLst>
              </a:tr>
            </a:tbl>
          </a:graphicData>
        </a:graphic>
      </p:graphicFrame>
      <p:sp>
        <p:nvSpPr>
          <p:cNvPr id="3" name="Google Shape;103;g310b6cce123_0_0">
            <a:extLst>
              <a:ext uri="{FF2B5EF4-FFF2-40B4-BE49-F238E27FC236}">
                <a16:creationId xmlns:a16="http://schemas.microsoft.com/office/drawing/2014/main" id="{9097ECD2-DC0C-B7FB-CBF7-D17E10C7A7C8}"/>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extLst>
      <p:ext uri="{BB962C8B-B14F-4D97-AF65-F5344CB8AC3E}">
        <p14:creationId xmlns:p14="http://schemas.microsoft.com/office/powerpoint/2010/main" val="10593295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g310b6cce123_0_0"/>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
        <p:nvSpPr>
          <p:cNvPr id="104" name="Google Shape;104;g310b6cce123_0_0"/>
          <p:cNvSpPr txBox="1">
            <a:spLocks noGrp="1"/>
          </p:cNvSpPr>
          <p:nvPr>
            <p:ph type="title"/>
          </p:nvPr>
        </p:nvSpPr>
        <p:spPr>
          <a:xfrm>
            <a:off x="304800" y="311383"/>
            <a:ext cx="11430000" cy="831600"/>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3600"/>
              <a:buFont typeface="Calibri"/>
              <a:buNone/>
            </a:pPr>
            <a:r>
              <a:rPr lang="en-US"/>
              <a:t>Stalling Attacker’s Tools</a:t>
            </a:r>
            <a:endParaRPr/>
          </a:p>
        </p:txBody>
      </p:sp>
      <p:sp>
        <p:nvSpPr>
          <p:cNvPr id="105" name="Google Shape;105;g310b6cce123_0_0"/>
          <p:cNvSpPr txBox="1">
            <a:spLocks noGrp="1"/>
          </p:cNvSpPr>
          <p:nvPr>
            <p:ph type="body" idx="1"/>
          </p:nvPr>
        </p:nvSpPr>
        <p:spPr>
          <a:xfrm>
            <a:off x="304800" y="1253330"/>
            <a:ext cx="11430000" cy="4995000"/>
          </a:xfrm>
          <a:prstGeom prst="rect">
            <a:avLst/>
          </a:prstGeom>
          <a:noFill/>
          <a:ln>
            <a:noFill/>
          </a:ln>
        </p:spPr>
        <p:txBody>
          <a:bodyPr spcFirstLastPara="1" wrap="square" lIns="0" tIns="45700" rIns="0" bIns="45700" anchor="t" anchorCtr="0">
            <a:normAutofit/>
          </a:bodyPr>
          <a:lstStyle/>
          <a:p>
            <a:pPr marL="457200" lvl="0" indent="-342900" algn="l" rtl="0">
              <a:lnSpc>
                <a:spcPct val="90000"/>
              </a:lnSpc>
              <a:spcBef>
                <a:spcPts val="0"/>
              </a:spcBef>
              <a:spcAft>
                <a:spcPts val="0"/>
              </a:spcAft>
              <a:buSzPts val="1800"/>
              <a:buChar char="●"/>
            </a:pPr>
            <a:r>
              <a:rPr lang="en-US" b="1" dirty="0"/>
              <a:t>Modern Tools are Efficient</a:t>
            </a:r>
            <a:r>
              <a:rPr lang="en-US" dirty="0"/>
              <a:t>: Attackers can send hundreds to thousands of requests per minute or spread attacks over days to avoid detection.</a:t>
            </a:r>
            <a:endParaRPr dirty="0"/>
          </a:p>
          <a:p>
            <a:pPr marL="457200" lvl="0" indent="-342900" algn="l" rtl="0">
              <a:lnSpc>
                <a:spcPct val="90000"/>
              </a:lnSpc>
              <a:spcBef>
                <a:spcPts val="0"/>
              </a:spcBef>
              <a:spcAft>
                <a:spcPts val="0"/>
              </a:spcAft>
              <a:buSzPts val="1800"/>
              <a:buChar char="●"/>
            </a:pPr>
            <a:r>
              <a:rPr lang="en-US" b="1" dirty="0"/>
              <a:t>Active Defense</a:t>
            </a:r>
            <a:r>
              <a:rPr lang="en-US" dirty="0"/>
              <a:t>: Implementing mechanisms that neutralize attacks can waste attackers' time and resources.</a:t>
            </a:r>
            <a:endParaRPr dirty="0"/>
          </a:p>
          <a:p>
            <a:pPr marL="914400" lvl="1" indent="-342900" algn="l" rtl="0">
              <a:lnSpc>
                <a:spcPct val="90000"/>
              </a:lnSpc>
              <a:spcBef>
                <a:spcPts val="0"/>
              </a:spcBef>
              <a:spcAft>
                <a:spcPts val="0"/>
              </a:spcAft>
              <a:buSzPts val="1800"/>
              <a:buChar char="○"/>
            </a:pPr>
            <a:r>
              <a:rPr lang="en-US" sz="2400" dirty="0"/>
              <a:t>Useful for all businesses with information to protect.</a:t>
            </a:r>
            <a:endParaRPr sz="2400" dirty="0"/>
          </a:p>
          <a:p>
            <a:pPr marL="457200" lvl="0" indent="-342900" algn="l" rtl="0">
              <a:lnSpc>
                <a:spcPct val="90000"/>
              </a:lnSpc>
              <a:spcBef>
                <a:spcPts val="0"/>
              </a:spcBef>
              <a:spcAft>
                <a:spcPts val="0"/>
              </a:spcAft>
              <a:buSzPts val="1800"/>
              <a:buChar char="●"/>
            </a:pPr>
            <a:r>
              <a:rPr lang="en-US" b="1" dirty="0"/>
              <a:t>Counterattack</a:t>
            </a:r>
            <a:r>
              <a:rPr lang="en-US" dirty="0"/>
              <a:t>: In legal scenarios, it could be useful to use binary exploitation to install malware on the attacker’s computer.</a:t>
            </a:r>
            <a:endParaRPr sz="2800" dirty="0"/>
          </a:p>
          <a:p>
            <a:pPr marL="914400" lvl="1" indent="-342900" algn="l" rtl="0">
              <a:lnSpc>
                <a:spcPct val="90000"/>
              </a:lnSpc>
              <a:spcBef>
                <a:spcPts val="0"/>
              </a:spcBef>
              <a:spcAft>
                <a:spcPts val="0"/>
              </a:spcAft>
              <a:buSzPts val="1800"/>
              <a:buChar char="○"/>
            </a:pPr>
            <a:r>
              <a:rPr lang="en-US" sz="2500" dirty="0"/>
              <a:t>Could be useful in a nation-state scenario.</a:t>
            </a:r>
            <a:endParaRPr sz="1700" dirty="0"/>
          </a:p>
        </p:txBody>
      </p:sp>
      <p:sp>
        <p:nvSpPr>
          <p:cNvPr id="106" name="Google Shape;106;g310b6cce123_0_0"/>
          <p:cNvSpPr txBox="1">
            <a:spLocks noGrp="1"/>
          </p:cNvSpPr>
          <p:nvPr>
            <p:ph type="sldNum" idx="12"/>
          </p:nvPr>
        </p:nvSpPr>
        <p:spPr>
          <a:xfrm>
            <a:off x="11277600" y="6477000"/>
            <a:ext cx="457200" cy="2604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2">
          <a:extLst>
            <a:ext uri="{FF2B5EF4-FFF2-40B4-BE49-F238E27FC236}">
              <a16:creationId xmlns:a16="http://schemas.microsoft.com/office/drawing/2014/main" id="{6E7DB5B3-1F17-596C-5B6E-692399892005}"/>
            </a:ext>
          </a:extLst>
        </p:cNvPr>
        <p:cNvGrpSpPr/>
        <p:nvPr/>
      </p:nvGrpSpPr>
      <p:grpSpPr>
        <a:xfrm>
          <a:off x="0" y="0"/>
          <a:ext cx="0" cy="0"/>
          <a:chOff x="0" y="0"/>
          <a:chExt cx="0" cy="0"/>
        </a:xfrm>
      </p:grpSpPr>
      <p:sp>
        <p:nvSpPr>
          <p:cNvPr id="323" name="Google Shape;323;g3111b5741f6_0_44">
            <a:extLst>
              <a:ext uri="{FF2B5EF4-FFF2-40B4-BE49-F238E27FC236}">
                <a16:creationId xmlns:a16="http://schemas.microsoft.com/office/drawing/2014/main" id="{AD65A4C0-01DD-58FF-CAC7-3C52CF831DC5}"/>
              </a:ext>
            </a:extLst>
          </p:cNvPr>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Individual Responsibility: Adam</a:t>
            </a:r>
            <a:endParaRPr/>
          </a:p>
        </p:txBody>
      </p:sp>
      <p:sp>
        <p:nvSpPr>
          <p:cNvPr id="324" name="Google Shape;324;g3111b5741f6_0_44">
            <a:extLst>
              <a:ext uri="{FF2B5EF4-FFF2-40B4-BE49-F238E27FC236}">
                <a16:creationId xmlns:a16="http://schemas.microsoft.com/office/drawing/2014/main" id="{87A79C38-7ED6-8312-8F43-C0C8BE6F372D}"/>
              </a:ext>
            </a:extLst>
          </p:cNvPr>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30</a:t>
            </a:fld>
            <a:endParaRPr/>
          </a:p>
        </p:txBody>
      </p:sp>
      <p:graphicFrame>
        <p:nvGraphicFramePr>
          <p:cNvPr id="2" name="Table 1">
            <a:extLst>
              <a:ext uri="{FF2B5EF4-FFF2-40B4-BE49-F238E27FC236}">
                <a16:creationId xmlns:a16="http://schemas.microsoft.com/office/drawing/2014/main" id="{AF2C4AA8-F916-ED2B-16CF-CDFE7C4572E2}"/>
              </a:ext>
            </a:extLst>
          </p:cNvPr>
          <p:cNvGraphicFramePr>
            <a:graphicFrameLocks noGrp="1"/>
          </p:cNvGraphicFramePr>
          <p:nvPr>
            <p:extLst>
              <p:ext uri="{D42A27DB-BD31-4B8C-83A1-F6EECF244321}">
                <p14:modId xmlns:p14="http://schemas.microsoft.com/office/powerpoint/2010/main" val="1675250250"/>
              </p:ext>
            </p:extLst>
          </p:nvPr>
        </p:nvGraphicFramePr>
        <p:xfrm>
          <a:off x="948558" y="1371392"/>
          <a:ext cx="10142484" cy="4877199"/>
        </p:xfrm>
        <a:graphic>
          <a:graphicData uri="http://schemas.openxmlformats.org/drawingml/2006/table">
            <a:tbl>
              <a:tblPr firstRow="1" bandRow="1">
                <a:tableStyleId>{35758FB7-9AC5-4552-8A53-C91805E547FA}</a:tableStyleId>
              </a:tblPr>
              <a:tblGrid>
                <a:gridCol w="3380828">
                  <a:extLst>
                    <a:ext uri="{9D8B030D-6E8A-4147-A177-3AD203B41FA5}">
                      <a16:colId xmlns:a16="http://schemas.microsoft.com/office/drawing/2014/main" val="839636565"/>
                    </a:ext>
                  </a:extLst>
                </a:gridCol>
                <a:gridCol w="3380828">
                  <a:extLst>
                    <a:ext uri="{9D8B030D-6E8A-4147-A177-3AD203B41FA5}">
                      <a16:colId xmlns:a16="http://schemas.microsoft.com/office/drawing/2014/main" val="3616133947"/>
                    </a:ext>
                  </a:extLst>
                </a:gridCol>
                <a:gridCol w="3380828">
                  <a:extLst>
                    <a:ext uri="{9D8B030D-6E8A-4147-A177-3AD203B41FA5}">
                      <a16:colId xmlns:a16="http://schemas.microsoft.com/office/drawing/2014/main" val="4115714160"/>
                    </a:ext>
                  </a:extLst>
                </a:gridCol>
              </a:tblGrid>
              <a:tr h="610179">
                <a:tc>
                  <a:txBody>
                    <a:bodyPr/>
                    <a:lstStyle/>
                    <a:p>
                      <a:pPr marL="0" lvl="0" indent="0" algn="l" rtl="0">
                        <a:spcBef>
                          <a:spcPts val="0"/>
                        </a:spcBef>
                        <a:spcAft>
                          <a:spcPts val="0"/>
                        </a:spcAft>
                        <a:buNone/>
                      </a:pPr>
                      <a:r>
                        <a:rPr lang="en-US" sz="1600" b="1" dirty="0"/>
                        <a:t>Reporting Period</a:t>
                      </a:r>
                      <a:endParaRPr sz="1600" b="1" dirty="0"/>
                    </a:p>
                  </a:txBody>
                  <a:tcPr marL="91425" marR="91425" marT="91425" marB="91425"/>
                </a:tc>
                <a:tc>
                  <a:txBody>
                    <a:bodyPr/>
                    <a:lstStyle/>
                    <a:p>
                      <a:pPr marL="0" lvl="0" indent="0" algn="ctr" rtl="0">
                        <a:spcBef>
                          <a:spcPts val="0"/>
                        </a:spcBef>
                        <a:spcAft>
                          <a:spcPts val="0"/>
                        </a:spcAft>
                        <a:buNone/>
                      </a:pPr>
                      <a:r>
                        <a:rPr lang="en-US" sz="1600" b="1" dirty="0"/>
                        <a:t>Task/Accomplishment</a:t>
                      </a:r>
                      <a:endParaRPr sz="1600" b="1" dirty="0"/>
                    </a:p>
                  </a:txBody>
                  <a:tcPr marL="91425" marR="91425" marT="91425" marB="91425"/>
                </a:tc>
                <a:tc>
                  <a:txBody>
                    <a:bodyPr/>
                    <a:lstStyle/>
                    <a:p>
                      <a:pPr marL="0" lvl="0" indent="0" algn="ctr" rtl="0">
                        <a:spcBef>
                          <a:spcPts val="0"/>
                        </a:spcBef>
                        <a:spcAft>
                          <a:spcPts val="0"/>
                        </a:spcAft>
                        <a:buNone/>
                      </a:pPr>
                      <a:r>
                        <a:rPr lang="en-US" sz="1600" b="1"/>
                        <a:t>Related Milestone(s)</a:t>
                      </a:r>
                      <a:endParaRPr sz="1600" b="1"/>
                    </a:p>
                  </a:txBody>
                  <a:tcPr marL="91425" marR="91425" marT="91425" marB="91425"/>
                </a:tc>
                <a:extLst>
                  <a:ext uri="{0D108BD9-81ED-4DB2-BD59-A6C34878D82A}">
                    <a16:rowId xmlns:a16="http://schemas.microsoft.com/office/drawing/2014/main" val="2380028653"/>
                  </a:ext>
                </a:extLst>
              </a:tr>
              <a:tr h="610179">
                <a:tc>
                  <a:txBody>
                    <a:bodyPr/>
                    <a:lstStyle/>
                    <a:p>
                      <a:pPr marL="0" lvl="0" indent="0" algn="l" rtl="0">
                        <a:spcBef>
                          <a:spcPts val="0"/>
                        </a:spcBef>
                        <a:spcAft>
                          <a:spcPts val="0"/>
                        </a:spcAft>
                        <a:buNone/>
                      </a:pPr>
                      <a:r>
                        <a:rPr lang="en-US" sz="1600"/>
                        <a:t>Brief 1</a:t>
                      </a:r>
                      <a:endParaRPr sz="1600"/>
                    </a:p>
                  </a:txBody>
                  <a:tcPr marL="91425" marR="91425" marT="91425" marB="91425"/>
                </a:tc>
                <a:tc>
                  <a:txBody>
                    <a:bodyPr/>
                    <a:lstStyle/>
                    <a:p>
                      <a:pPr marL="0" lvl="0" indent="0" algn="ctr" rtl="0">
                        <a:spcBef>
                          <a:spcPts val="0"/>
                        </a:spcBef>
                        <a:spcAft>
                          <a:spcPts val="0"/>
                        </a:spcAft>
                        <a:buNone/>
                      </a:pPr>
                      <a:r>
                        <a:rPr lang="en-US" sz="1600" dirty="0"/>
                        <a:t>Finish project proposal presentation slides.</a:t>
                      </a:r>
                      <a:endParaRPr sz="1600" dirty="0"/>
                    </a:p>
                  </a:txBody>
                  <a:tcPr marL="91425" marR="91425" marT="91425" marB="91425"/>
                </a:tc>
                <a:tc>
                  <a:txBody>
                    <a:bodyPr/>
                    <a:lstStyle/>
                    <a:p>
                      <a:pPr marL="0" lvl="0" indent="0" algn="ctr" rtl="0">
                        <a:spcBef>
                          <a:spcPts val="0"/>
                        </a:spcBef>
                        <a:spcAft>
                          <a:spcPts val="0"/>
                        </a:spcAft>
                        <a:buNone/>
                      </a:pPr>
                      <a:r>
                        <a:rPr lang="en-US" sz="1600"/>
                        <a:t>Project Proposal Presentation</a:t>
                      </a:r>
                      <a:endParaRPr sz="1600"/>
                    </a:p>
                  </a:txBody>
                  <a:tcPr marL="91425" marR="91425" marT="91425" marB="91425"/>
                </a:tc>
                <a:extLst>
                  <a:ext uri="{0D108BD9-81ED-4DB2-BD59-A6C34878D82A}">
                    <a16:rowId xmlns:a16="http://schemas.microsoft.com/office/drawing/2014/main" val="2348733142"/>
                  </a:ext>
                </a:extLst>
              </a:tr>
              <a:tr h="610179">
                <a:tc>
                  <a:txBody>
                    <a:bodyPr/>
                    <a:lstStyle/>
                    <a:p>
                      <a:pPr marL="0" lvl="0" indent="0" algn="l" rtl="0">
                        <a:spcBef>
                          <a:spcPts val="0"/>
                        </a:spcBef>
                        <a:spcAft>
                          <a:spcPts val="0"/>
                        </a:spcAft>
                        <a:buNone/>
                      </a:pPr>
                      <a:endParaRPr sz="1600"/>
                    </a:p>
                  </a:txBody>
                  <a:tcPr marL="91425" marR="91425" marT="91425" marB="91425"/>
                </a:tc>
                <a:tc>
                  <a:txBody>
                    <a:bodyPr/>
                    <a:lstStyle/>
                    <a:p>
                      <a:pPr marL="0" lvl="0" indent="0" algn="ctr" rtl="0">
                        <a:spcBef>
                          <a:spcPts val="0"/>
                        </a:spcBef>
                        <a:spcAft>
                          <a:spcPts val="0"/>
                        </a:spcAft>
                        <a:buNone/>
                      </a:pPr>
                      <a:r>
                        <a:rPr lang="en-US" sz="1600" dirty="0"/>
                        <a:t>Research on fuzz testing using simple and smart fuzzers.</a:t>
                      </a:r>
                      <a:endParaRPr sz="1600" dirty="0"/>
                    </a:p>
                  </a:txBody>
                  <a:tcPr marL="91425" marR="91425" marT="91425" marB="91425"/>
                </a:tc>
                <a:tc>
                  <a:txBody>
                    <a:bodyPr/>
                    <a:lstStyle/>
                    <a:p>
                      <a:pPr marL="0" lvl="0" indent="0" algn="ctr" rtl="0">
                        <a:spcBef>
                          <a:spcPts val="0"/>
                        </a:spcBef>
                        <a:spcAft>
                          <a:spcPts val="0"/>
                        </a:spcAft>
                        <a:buNone/>
                      </a:pPr>
                      <a:r>
                        <a:rPr lang="en-US" sz="1600"/>
                        <a:t>Identify Fuzz Testing Tools</a:t>
                      </a:r>
                      <a:endParaRPr sz="1600"/>
                    </a:p>
                  </a:txBody>
                  <a:tcPr marL="91425" marR="91425" marT="91425" marB="91425"/>
                </a:tc>
                <a:extLst>
                  <a:ext uri="{0D108BD9-81ED-4DB2-BD59-A6C34878D82A}">
                    <a16:rowId xmlns:a16="http://schemas.microsoft.com/office/drawing/2014/main" val="378482070"/>
                  </a:ext>
                </a:extLst>
              </a:tr>
              <a:tr h="610179">
                <a:tc>
                  <a:txBody>
                    <a:bodyPr/>
                    <a:lstStyle/>
                    <a:p>
                      <a:pPr marL="0" lvl="0" indent="0" algn="l" rtl="0">
                        <a:spcBef>
                          <a:spcPts val="0"/>
                        </a:spcBef>
                        <a:spcAft>
                          <a:spcPts val="0"/>
                        </a:spcAft>
                        <a:buNone/>
                      </a:pPr>
                      <a:endParaRPr sz="1600"/>
                    </a:p>
                  </a:txBody>
                  <a:tcPr marL="91425" marR="91425" marT="91425" marB="91425"/>
                </a:tc>
                <a:tc>
                  <a:txBody>
                    <a:bodyPr/>
                    <a:lstStyle/>
                    <a:p>
                      <a:pPr marL="0" lvl="0" indent="0" algn="ctr" rtl="0">
                        <a:spcBef>
                          <a:spcPts val="0"/>
                        </a:spcBef>
                        <a:spcAft>
                          <a:spcPts val="0"/>
                        </a:spcAft>
                        <a:buNone/>
                      </a:pPr>
                      <a:r>
                        <a:rPr lang="en-US" sz="1600" dirty="0"/>
                        <a:t>Setup and testing of AFL++ for use with Medusa and Masscan.</a:t>
                      </a:r>
                      <a:endParaRPr sz="1600" dirty="0"/>
                    </a:p>
                  </a:txBody>
                  <a:tcPr marL="91425" marR="91425" marT="91425" marB="91425"/>
                </a:tc>
                <a:tc>
                  <a:txBody>
                    <a:bodyPr/>
                    <a:lstStyle/>
                    <a:p>
                      <a:pPr marL="0" lvl="0" indent="0" algn="ctr" rtl="0">
                        <a:spcBef>
                          <a:spcPts val="0"/>
                        </a:spcBef>
                        <a:spcAft>
                          <a:spcPts val="0"/>
                        </a:spcAft>
                        <a:buNone/>
                      </a:pPr>
                      <a:r>
                        <a:rPr lang="en-US" sz="1600"/>
                        <a:t>Test Fuzzing Tool #1</a:t>
                      </a:r>
                      <a:endParaRPr sz="1600"/>
                    </a:p>
                  </a:txBody>
                  <a:tcPr marL="91425" marR="91425" marT="91425" marB="91425"/>
                </a:tc>
                <a:extLst>
                  <a:ext uri="{0D108BD9-81ED-4DB2-BD59-A6C34878D82A}">
                    <a16:rowId xmlns:a16="http://schemas.microsoft.com/office/drawing/2014/main" val="2843101620"/>
                  </a:ext>
                </a:extLst>
              </a:tr>
              <a:tr h="610179">
                <a:tc>
                  <a:txBody>
                    <a:bodyPr/>
                    <a:lstStyle/>
                    <a:p>
                      <a:pPr marL="0" lvl="0" indent="0" algn="l" rtl="0">
                        <a:spcBef>
                          <a:spcPts val="0"/>
                        </a:spcBef>
                        <a:spcAft>
                          <a:spcPts val="0"/>
                        </a:spcAft>
                        <a:buNone/>
                      </a:pPr>
                      <a:r>
                        <a:rPr lang="en-US" sz="1600"/>
                        <a:t>Brief 2</a:t>
                      </a:r>
                      <a:endParaRPr sz="1600"/>
                    </a:p>
                  </a:txBody>
                  <a:tcPr marL="91425" marR="91425" marT="91425" marB="91425"/>
                </a:tc>
                <a:tc>
                  <a:txBody>
                    <a:bodyPr/>
                    <a:lstStyle/>
                    <a:p>
                      <a:pPr marL="0" lvl="0" indent="0" algn="ctr" rtl="0">
                        <a:spcBef>
                          <a:spcPts val="0"/>
                        </a:spcBef>
                        <a:spcAft>
                          <a:spcPts val="0"/>
                        </a:spcAft>
                        <a:buNone/>
                      </a:pPr>
                      <a:r>
                        <a:rPr lang="en-US" sz="1600"/>
                        <a:t>Draft report for attack tool selection. </a:t>
                      </a:r>
                      <a:endParaRPr sz="1600"/>
                    </a:p>
                  </a:txBody>
                  <a:tcPr marL="91425" marR="91425" marT="91425" marB="91425"/>
                </a:tc>
                <a:tc>
                  <a:txBody>
                    <a:bodyPr/>
                    <a:lstStyle/>
                    <a:p>
                      <a:pPr marL="0" lvl="0" indent="0" algn="ctr" rtl="0">
                        <a:spcBef>
                          <a:spcPts val="0"/>
                        </a:spcBef>
                        <a:spcAft>
                          <a:spcPts val="0"/>
                        </a:spcAft>
                        <a:buNone/>
                      </a:pPr>
                      <a:r>
                        <a:rPr lang="en-US" sz="1600" dirty="0"/>
                        <a:t>Identify Attack Tools</a:t>
                      </a:r>
                      <a:endParaRPr sz="1600" dirty="0"/>
                    </a:p>
                  </a:txBody>
                  <a:tcPr marL="91425" marR="91425" marT="91425" marB="91425"/>
                </a:tc>
                <a:extLst>
                  <a:ext uri="{0D108BD9-81ED-4DB2-BD59-A6C34878D82A}">
                    <a16:rowId xmlns:a16="http://schemas.microsoft.com/office/drawing/2014/main" val="2543089955"/>
                  </a:ext>
                </a:extLst>
              </a:tr>
              <a:tr h="610179">
                <a:tc>
                  <a:txBody>
                    <a:bodyPr/>
                    <a:lstStyle/>
                    <a:p>
                      <a:pPr marL="0" lvl="0" indent="0" algn="l" rtl="0">
                        <a:spcBef>
                          <a:spcPts val="0"/>
                        </a:spcBef>
                        <a:spcAft>
                          <a:spcPts val="0"/>
                        </a:spcAft>
                        <a:buNone/>
                      </a:pPr>
                      <a:endParaRPr sz="1600"/>
                    </a:p>
                  </a:txBody>
                  <a:tcPr marL="91425" marR="91425" marT="91425" marB="91425"/>
                </a:tc>
                <a:tc>
                  <a:txBody>
                    <a:bodyPr/>
                    <a:lstStyle/>
                    <a:p>
                      <a:pPr marL="0" lvl="0" indent="0" algn="ctr" rtl="0">
                        <a:spcBef>
                          <a:spcPts val="0"/>
                        </a:spcBef>
                        <a:spcAft>
                          <a:spcPts val="0"/>
                        </a:spcAft>
                        <a:buNone/>
                      </a:pPr>
                      <a:r>
                        <a:rPr lang="en-US" sz="1600"/>
                        <a:t>Continue setup and configuration of AFL++/AFLnet</a:t>
                      </a:r>
                      <a:endParaRPr sz="1600"/>
                    </a:p>
                  </a:txBody>
                  <a:tcPr marL="91425" marR="91425" marT="91425" marB="91425"/>
                </a:tc>
                <a:tc>
                  <a:txBody>
                    <a:bodyPr/>
                    <a:lstStyle/>
                    <a:p>
                      <a:pPr marL="0" lvl="0" indent="0" algn="ctr" rtl="0">
                        <a:spcBef>
                          <a:spcPts val="0"/>
                        </a:spcBef>
                        <a:spcAft>
                          <a:spcPts val="0"/>
                        </a:spcAft>
                        <a:buNone/>
                      </a:pPr>
                      <a:r>
                        <a:rPr lang="en-US" sz="1600" dirty="0"/>
                        <a:t>Test Fuzzing Tool #1</a:t>
                      </a:r>
                      <a:endParaRPr sz="1600" dirty="0"/>
                    </a:p>
                  </a:txBody>
                  <a:tcPr marL="91425" marR="91425" marT="91425" marB="91425"/>
                </a:tc>
                <a:extLst>
                  <a:ext uri="{0D108BD9-81ED-4DB2-BD59-A6C34878D82A}">
                    <a16:rowId xmlns:a16="http://schemas.microsoft.com/office/drawing/2014/main" val="62748333"/>
                  </a:ext>
                </a:extLst>
              </a:tr>
              <a:tr h="698108">
                <a:tc>
                  <a:txBody>
                    <a:bodyPr/>
                    <a:lstStyle/>
                    <a:p>
                      <a:pPr marL="0" lvl="0" indent="0" algn="l" rtl="0">
                        <a:spcBef>
                          <a:spcPts val="0"/>
                        </a:spcBef>
                        <a:spcAft>
                          <a:spcPts val="0"/>
                        </a:spcAft>
                        <a:buNone/>
                      </a:pPr>
                      <a:r>
                        <a:rPr lang="en-US" sz="1600"/>
                        <a:t>Brief 3</a:t>
                      </a:r>
                      <a:endParaRPr sz="1600"/>
                    </a:p>
                  </a:txBody>
                  <a:tcPr marL="91425" marR="91425" marT="91425" marB="91425"/>
                </a:tc>
                <a:tc>
                  <a:txBody>
                    <a:bodyPr/>
                    <a:lstStyle/>
                    <a:p>
                      <a:pPr marL="0" lvl="0" indent="0" algn="ctr" rtl="0">
                        <a:spcBef>
                          <a:spcPts val="0"/>
                        </a:spcBef>
                        <a:spcAft>
                          <a:spcPts val="0"/>
                        </a:spcAft>
                        <a:buNone/>
                      </a:pPr>
                      <a:r>
                        <a:rPr lang="en-US" sz="1600"/>
                        <a:t>Configured Scapy with Python script to send packets to Medusa through the FTP module.</a:t>
                      </a:r>
                      <a:endParaRPr sz="1600"/>
                    </a:p>
                  </a:txBody>
                  <a:tcPr marL="91425" marR="91425" marT="91425" marB="91425"/>
                </a:tc>
                <a:tc>
                  <a:txBody>
                    <a:bodyPr/>
                    <a:lstStyle/>
                    <a:p>
                      <a:pPr marL="0" lvl="0" indent="0" algn="ctr" rtl="0">
                        <a:spcBef>
                          <a:spcPts val="0"/>
                        </a:spcBef>
                        <a:spcAft>
                          <a:spcPts val="0"/>
                        </a:spcAft>
                        <a:buNone/>
                      </a:pPr>
                      <a:r>
                        <a:rPr lang="en-US" sz="1600" dirty="0"/>
                        <a:t>Test Fuzzing Tool #3</a:t>
                      </a:r>
                      <a:endParaRPr sz="1600" dirty="0"/>
                    </a:p>
                  </a:txBody>
                  <a:tcPr marL="91425" marR="91425" marT="91425" marB="91425"/>
                </a:tc>
                <a:extLst>
                  <a:ext uri="{0D108BD9-81ED-4DB2-BD59-A6C34878D82A}">
                    <a16:rowId xmlns:a16="http://schemas.microsoft.com/office/drawing/2014/main" val="253902739"/>
                  </a:ext>
                </a:extLst>
              </a:tr>
            </a:tbl>
          </a:graphicData>
        </a:graphic>
      </p:graphicFrame>
      <p:sp>
        <p:nvSpPr>
          <p:cNvPr id="3" name="Google Shape;103;g310b6cce123_0_0">
            <a:extLst>
              <a:ext uri="{FF2B5EF4-FFF2-40B4-BE49-F238E27FC236}">
                <a16:creationId xmlns:a16="http://schemas.microsoft.com/office/drawing/2014/main" id="{07A90CF4-C304-3D62-6BDE-94F9C358BA14}"/>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extLst>
      <p:ext uri="{BB962C8B-B14F-4D97-AF65-F5344CB8AC3E}">
        <p14:creationId xmlns:p14="http://schemas.microsoft.com/office/powerpoint/2010/main" val="6056294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0">
          <a:extLst>
            <a:ext uri="{FF2B5EF4-FFF2-40B4-BE49-F238E27FC236}">
              <a16:creationId xmlns:a16="http://schemas.microsoft.com/office/drawing/2014/main" id="{EAC76153-942A-B2EB-951D-3ED9CFE69243}"/>
            </a:ext>
          </a:extLst>
        </p:cNvPr>
        <p:cNvGrpSpPr/>
        <p:nvPr/>
      </p:nvGrpSpPr>
      <p:grpSpPr>
        <a:xfrm>
          <a:off x="0" y="0"/>
          <a:ext cx="0" cy="0"/>
          <a:chOff x="0" y="0"/>
          <a:chExt cx="0" cy="0"/>
        </a:xfrm>
      </p:grpSpPr>
      <p:sp>
        <p:nvSpPr>
          <p:cNvPr id="331" name="Google Shape;331;g3111b5741f6_0_58">
            <a:extLst>
              <a:ext uri="{FF2B5EF4-FFF2-40B4-BE49-F238E27FC236}">
                <a16:creationId xmlns:a16="http://schemas.microsoft.com/office/drawing/2014/main" id="{25A24938-A979-A49E-D2BB-5FE71A04105B}"/>
              </a:ext>
            </a:extLst>
          </p:cNvPr>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Individual Responsibility: William</a:t>
            </a:r>
            <a:endParaRPr/>
          </a:p>
        </p:txBody>
      </p:sp>
      <p:sp>
        <p:nvSpPr>
          <p:cNvPr id="332" name="Google Shape;332;g3111b5741f6_0_58">
            <a:extLst>
              <a:ext uri="{FF2B5EF4-FFF2-40B4-BE49-F238E27FC236}">
                <a16:creationId xmlns:a16="http://schemas.microsoft.com/office/drawing/2014/main" id="{6954DA2F-A8FD-47DC-79B5-F9D16AE216D6}"/>
              </a:ext>
            </a:extLst>
          </p:cNvPr>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31</a:t>
            </a:fld>
            <a:endParaRPr/>
          </a:p>
        </p:txBody>
      </p:sp>
      <p:graphicFrame>
        <p:nvGraphicFramePr>
          <p:cNvPr id="2" name="Table 1">
            <a:extLst>
              <a:ext uri="{FF2B5EF4-FFF2-40B4-BE49-F238E27FC236}">
                <a16:creationId xmlns:a16="http://schemas.microsoft.com/office/drawing/2014/main" id="{FC2607F7-C6E7-5C72-240A-5C4D1994737F}"/>
              </a:ext>
            </a:extLst>
          </p:cNvPr>
          <p:cNvGraphicFramePr>
            <a:graphicFrameLocks noGrp="1"/>
          </p:cNvGraphicFramePr>
          <p:nvPr>
            <p:extLst>
              <p:ext uri="{D42A27DB-BD31-4B8C-83A1-F6EECF244321}">
                <p14:modId xmlns:p14="http://schemas.microsoft.com/office/powerpoint/2010/main" val="3349207160"/>
              </p:ext>
            </p:extLst>
          </p:nvPr>
        </p:nvGraphicFramePr>
        <p:xfrm>
          <a:off x="851337" y="1413641"/>
          <a:ext cx="10752083" cy="4648199"/>
        </p:xfrm>
        <a:graphic>
          <a:graphicData uri="http://schemas.openxmlformats.org/drawingml/2006/table">
            <a:tbl>
              <a:tblPr firstRow="1" bandRow="1">
                <a:tableStyleId>{35758FB7-9AC5-4552-8A53-C91805E547FA}</a:tableStyleId>
              </a:tblPr>
              <a:tblGrid>
                <a:gridCol w="2130642">
                  <a:extLst>
                    <a:ext uri="{9D8B030D-6E8A-4147-A177-3AD203B41FA5}">
                      <a16:colId xmlns:a16="http://schemas.microsoft.com/office/drawing/2014/main" val="805960522"/>
                    </a:ext>
                  </a:extLst>
                </a:gridCol>
                <a:gridCol w="5037413">
                  <a:extLst>
                    <a:ext uri="{9D8B030D-6E8A-4147-A177-3AD203B41FA5}">
                      <a16:colId xmlns:a16="http://schemas.microsoft.com/office/drawing/2014/main" val="1968340418"/>
                    </a:ext>
                  </a:extLst>
                </a:gridCol>
                <a:gridCol w="3584028">
                  <a:extLst>
                    <a:ext uri="{9D8B030D-6E8A-4147-A177-3AD203B41FA5}">
                      <a16:colId xmlns:a16="http://schemas.microsoft.com/office/drawing/2014/main" val="1143698063"/>
                    </a:ext>
                  </a:extLst>
                </a:gridCol>
              </a:tblGrid>
              <a:tr h="553347">
                <a:tc>
                  <a:txBody>
                    <a:bodyPr/>
                    <a:lstStyle/>
                    <a:p>
                      <a:pPr marL="0" lvl="0" indent="0" algn="l" rtl="0">
                        <a:spcBef>
                          <a:spcPts val="0"/>
                        </a:spcBef>
                        <a:spcAft>
                          <a:spcPts val="0"/>
                        </a:spcAft>
                        <a:buNone/>
                      </a:pPr>
                      <a:r>
                        <a:rPr lang="en-US" sz="1800" b="1" dirty="0"/>
                        <a:t>Reporting Period</a:t>
                      </a:r>
                      <a:endParaRPr sz="1800" b="1" dirty="0"/>
                    </a:p>
                  </a:txBody>
                  <a:tcPr marL="91425" marR="91425" marT="91425" marB="91425"/>
                </a:tc>
                <a:tc>
                  <a:txBody>
                    <a:bodyPr/>
                    <a:lstStyle/>
                    <a:p>
                      <a:pPr marL="0" lvl="0" indent="0" algn="ctr" rtl="0">
                        <a:spcBef>
                          <a:spcPts val="0"/>
                        </a:spcBef>
                        <a:spcAft>
                          <a:spcPts val="0"/>
                        </a:spcAft>
                        <a:buNone/>
                      </a:pPr>
                      <a:r>
                        <a:rPr lang="en-US" sz="1800" b="1" dirty="0"/>
                        <a:t>Task/Accomplishment</a:t>
                      </a:r>
                      <a:endParaRPr sz="1800" b="1" dirty="0"/>
                    </a:p>
                  </a:txBody>
                  <a:tcPr marL="91425" marR="91425" marT="91425" marB="91425"/>
                </a:tc>
                <a:tc>
                  <a:txBody>
                    <a:bodyPr/>
                    <a:lstStyle/>
                    <a:p>
                      <a:pPr marL="0" lvl="0" indent="0" algn="ctr" rtl="0">
                        <a:spcBef>
                          <a:spcPts val="0"/>
                        </a:spcBef>
                        <a:spcAft>
                          <a:spcPts val="0"/>
                        </a:spcAft>
                        <a:buNone/>
                      </a:pPr>
                      <a:r>
                        <a:rPr lang="en-US" sz="1800" b="1" dirty="0"/>
                        <a:t>Related Milestone(s)</a:t>
                      </a:r>
                      <a:endParaRPr sz="1800" b="1" dirty="0"/>
                    </a:p>
                  </a:txBody>
                  <a:tcPr marL="91425" marR="91425" marT="91425" marB="91425"/>
                </a:tc>
                <a:extLst>
                  <a:ext uri="{0D108BD9-81ED-4DB2-BD59-A6C34878D82A}">
                    <a16:rowId xmlns:a16="http://schemas.microsoft.com/office/drawing/2014/main" val="4292498725"/>
                  </a:ext>
                </a:extLst>
              </a:tr>
              <a:tr h="553347">
                <a:tc>
                  <a:txBody>
                    <a:bodyPr/>
                    <a:lstStyle/>
                    <a:p>
                      <a:pPr marL="0" lvl="0" indent="0" algn="l" rtl="0">
                        <a:spcBef>
                          <a:spcPts val="0"/>
                        </a:spcBef>
                        <a:spcAft>
                          <a:spcPts val="0"/>
                        </a:spcAft>
                        <a:buNone/>
                      </a:pPr>
                      <a:r>
                        <a:rPr lang="en-US" sz="1800" dirty="0"/>
                        <a:t>Brief 1</a:t>
                      </a:r>
                      <a:endParaRPr sz="1800" dirty="0"/>
                    </a:p>
                  </a:txBody>
                  <a:tcPr marL="91425" marR="91425" marT="91425" marB="91425"/>
                </a:tc>
                <a:tc>
                  <a:txBody>
                    <a:bodyPr/>
                    <a:lstStyle/>
                    <a:p>
                      <a:pPr marL="0" lvl="0" indent="0" algn="ctr" rtl="0">
                        <a:spcBef>
                          <a:spcPts val="0"/>
                        </a:spcBef>
                        <a:spcAft>
                          <a:spcPts val="0"/>
                        </a:spcAft>
                        <a:buNone/>
                      </a:pPr>
                      <a:r>
                        <a:rPr lang="en-US" sz="1800" dirty="0"/>
                        <a:t>Finish project proposal presentation slides.</a:t>
                      </a:r>
                      <a:endParaRPr sz="1800" dirty="0"/>
                    </a:p>
                  </a:txBody>
                  <a:tcPr marL="91425" marR="91425" marT="91425" marB="91425"/>
                </a:tc>
                <a:tc>
                  <a:txBody>
                    <a:bodyPr/>
                    <a:lstStyle/>
                    <a:p>
                      <a:pPr marL="0" lvl="0" indent="0" algn="ctr" rtl="0">
                        <a:spcBef>
                          <a:spcPts val="0"/>
                        </a:spcBef>
                        <a:spcAft>
                          <a:spcPts val="0"/>
                        </a:spcAft>
                        <a:buNone/>
                      </a:pPr>
                      <a:r>
                        <a:rPr lang="en-US" sz="1800"/>
                        <a:t>Project Proposal Presentation</a:t>
                      </a:r>
                      <a:endParaRPr sz="1800"/>
                    </a:p>
                  </a:txBody>
                  <a:tcPr marL="91425" marR="91425" marT="91425" marB="91425"/>
                </a:tc>
                <a:extLst>
                  <a:ext uri="{0D108BD9-81ED-4DB2-BD59-A6C34878D82A}">
                    <a16:rowId xmlns:a16="http://schemas.microsoft.com/office/drawing/2014/main" val="1405206618"/>
                  </a:ext>
                </a:extLst>
              </a:tr>
              <a:tr h="885376">
                <a:tc>
                  <a:txBody>
                    <a:bodyPr/>
                    <a:lstStyle/>
                    <a:p>
                      <a:pPr marL="0" lvl="0" indent="0" algn="l" rtl="0">
                        <a:spcBef>
                          <a:spcPts val="0"/>
                        </a:spcBef>
                        <a:spcAft>
                          <a:spcPts val="0"/>
                        </a:spcAft>
                        <a:buNone/>
                      </a:pPr>
                      <a:endParaRPr sz="1800" dirty="0"/>
                    </a:p>
                  </a:txBody>
                  <a:tcPr marL="91425" marR="91425" marT="91425" marB="91425"/>
                </a:tc>
                <a:tc>
                  <a:txBody>
                    <a:bodyPr/>
                    <a:lstStyle/>
                    <a:p>
                      <a:pPr marL="0" lvl="0" indent="0" algn="ctr" rtl="0">
                        <a:spcBef>
                          <a:spcPts val="0"/>
                        </a:spcBef>
                        <a:spcAft>
                          <a:spcPts val="0"/>
                        </a:spcAft>
                        <a:buNone/>
                      </a:pPr>
                      <a:r>
                        <a:rPr lang="en-US" sz="1800" dirty="0"/>
                        <a:t>Research on existing projects surrounding network-based fuzzing.</a:t>
                      </a:r>
                      <a:endParaRPr sz="1800" dirty="0"/>
                    </a:p>
                  </a:txBody>
                  <a:tcPr marL="91425" marR="91425" marT="91425" marB="91425"/>
                </a:tc>
                <a:tc>
                  <a:txBody>
                    <a:bodyPr/>
                    <a:lstStyle/>
                    <a:p>
                      <a:pPr marL="0" lvl="0" indent="0" algn="ctr" rtl="0">
                        <a:spcBef>
                          <a:spcPts val="0"/>
                        </a:spcBef>
                        <a:spcAft>
                          <a:spcPts val="0"/>
                        </a:spcAft>
                        <a:buNone/>
                      </a:pPr>
                      <a:r>
                        <a:rPr lang="en-US" sz="1800"/>
                        <a:t>Project Proposal Presentation</a:t>
                      </a:r>
                      <a:endParaRPr sz="1800"/>
                    </a:p>
                  </a:txBody>
                  <a:tcPr marL="91425" marR="91425" marT="91425" marB="91425"/>
                </a:tc>
                <a:extLst>
                  <a:ext uri="{0D108BD9-81ED-4DB2-BD59-A6C34878D82A}">
                    <a16:rowId xmlns:a16="http://schemas.microsoft.com/office/drawing/2014/main" val="1751959151"/>
                  </a:ext>
                </a:extLst>
              </a:tr>
              <a:tr h="885376">
                <a:tc>
                  <a:txBody>
                    <a:bodyPr/>
                    <a:lstStyle/>
                    <a:p>
                      <a:pPr marL="0" lvl="0" indent="0" algn="l" rtl="0">
                        <a:spcBef>
                          <a:spcPts val="0"/>
                        </a:spcBef>
                        <a:spcAft>
                          <a:spcPts val="0"/>
                        </a:spcAft>
                        <a:buNone/>
                      </a:pPr>
                      <a:endParaRPr sz="1800" dirty="0"/>
                    </a:p>
                  </a:txBody>
                  <a:tcPr marL="91425" marR="91425" marT="91425" marB="91425"/>
                </a:tc>
                <a:tc>
                  <a:txBody>
                    <a:bodyPr/>
                    <a:lstStyle/>
                    <a:p>
                      <a:pPr marL="0" lvl="0" indent="0" algn="ctr" rtl="0">
                        <a:spcBef>
                          <a:spcPts val="0"/>
                        </a:spcBef>
                        <a:spcAft>
                          <a:spcPts val="0"/>
                        </a:spcAft>
                        <a:buNone/>
                      </a:pPr>
                      <a:r>
                        <a:rPr lang="en-US" sz="1800"/>
                        <a:t>Research on potential network-based fuzz testing tools.</a:t>
                      </a:r>
                      <a:endParaRPr sz="1800"/>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US" sz="1800" dirty="0">
                          <a:solidFill>
                            <a:schemeClr val="dk1"/>
                          </a:solidFill>
                        </a:rPr>
                        <a:t>Identify Fuzz Testing Tools</a:t>
                      </a:r>
                      <a:endParaRPr sz="1800" dirty="0">
                        <a:solidFill>
                          <a:schemeClr val="dk1"/>
                        </a:solidFill>
                      </a:endParaRPr>
                    </a:p>
                  </a:txBody>
                  <a:tcPr marL="91425" marR="91425" marT="91425" marB="91425"/>
                </a:tc>
                <a:extLst>
                  <a:ext uri="{0D108BD9-81ED-4DB2-BD59-A6C34878D82A}">
                    <a16:rowId xmlns:a16="http://schemas.microsoft.com/office/drawing/2014/main" val="4246761568"/>
                  </a:ext>
                </a:extLst>
              </a:tr>
              <a:tr h="1217406">
                <a:tc>
                  <a:txBody>
                    <a:bodyPr/>
                    <a:lstStyle/>
                    <a:p>
                      <a:pPr marL="0" lvl="0" indent="0" algn="l" rtl="0">
                        <a:spcBef>
                          <a:spcPts val="0"/>
                        </a:spcBef>
                        <a:spcAft>
                          <a:spcPts val="0"/>
                        </a:spcAft>
                        <a:buNone/>
                      </a:pPr>
                      <a:r>
                        <a:rPr lang="en-US" sz="1800" dirty="0"/>
                        <a:t>Brief 2</a:t>
                      </a:r>
                      <a:endParaRPr sz="1800" dirty="0"/>
                    </a:p>
                  </a:txBody>
                  <a:tcPr marL="91425" marR="91425" marT="91425" marB="91425"/>
                </a:tc>
                <a:tc>
                  <a:txBody>
                    <a:bodyPr/>
                    <a:lstStyle/>
                    <a:p>
                      <a:pPr marL="0" lvl="0" indent="0" algn="ctr" rtl="0">
                        <a:spcBef>
                          <a:spcPts val="0"/>
                        </a:spcBef>
                        <a:spcAft>
                          <a:spcPts val="0"/>
                        </a:spcAft>
                        <a:buNone/>
                      </a:pPr>
                      <a:r>
                        <a:rPr lang="en-US" sz="1800" dirty="0"/>
                        <a:t>Exploration of backup attack tool - Reaver - and available fuzzing options for it; Configuration and setup of Reaver for pcap file ingest.</a:t>
                      </a:r>
                      <a:endParaRPr sz="1800" dirty="0"/>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US" sz="1800" dirty="0">
                          <a:solidFill>
                            <a:schemeClr val="dk1"/>
                          </a:solidFill>
                        </a:rPr>
                        <a:t>Test Fuzzing Tool #2</a:t>
                      </a:r>
                      <a:endParaRPr sz="1800" dirty="0"/>
                    </a:p>
                  </a:txBody>
                  <a:tcPr marL="91425" marR="91425" marT="91425" marB="91425"/>
                </a:tc>
                <a:extLst>
                  <a:ext uri="{0D108BD9-81ED-4DB2-BD59-A6C34878D82A}">
                    <a16:rowId xmlns:a16="http://schemas.microsoft.com/office/drawing/2014/main" val="963022748"/>
                  </a:ext>
                </a:extLst>
              </a:tr>
              <a:tr h="553347">
                <a:tc>
                  <a:txBody>
                    <a:bodyPr/>
                    <a:lstStyle/>
                    <a:p>
                      <a:pPr marL="0" lvl="0" indent="0" algn="l" rtl="0">
                        <a:spcBef>
                          <a:spcPts val="0"/>
                        </a:spcBef>
                        <a:spcAft>
                          <a:spcPts val="0"/>
                        </a:spcAft>
                        <a:buNone/>
                      </a:pPr>
                      <a:r>
                        <a:rPr lang="en-US" sz="1800" dirty="0"/>
                        <a:t>Brief 3</a:t>
                      </a:r>
                      <a:endParaRPr sz="1800" dirty="0"/>
                    </a:p>
                  </a:txBody>
                  <a:tcPr marL="91425" marR="91425" marT="91425" marB="91425"/>
                </a:tc>
                <a:tc>
                  <a:txBody>
                    <a:bodyPr/>
                    <a:lstStyle/>
                    <a:p>
                      <a:pPr marL="0" lvl="0" indent="0" algn="ctr" rtl="0">
                        <a:spcBef>
                          <a:spcPts val="0"/>
                        </a:spcBef>
                        <a:spcAft>
                          <a:spcPts val="0"/>
                        </a:spcAft>
                        <a:buNone/>
                      </a:pPr>
                      <a:r>
                        <a:rPr lang="en-US" sz="1800" dirty="0"/>
                        <a:t>Nothing.</a:t>
                      </a:r>
                      <a:endParaRPr sz="1800" dirty="0"/>
                    </a:p>
                  </a:txBody>
                  <a:tcPr marL="91425" marR="91425" marT="91425" marB="91425"/>
                </a:tc>
                <a:tc>
                  <a:txBody>
                    <a:bodyPr/>
                    <a:lstStyle/>
                    <a:p>
                      <a:pPr marL="0" lvl="0" indent="0" algn="ctr" rtl="0">
                        <a:spcBef>
                          <a:spcPts val="0"/>
                        </a:spcBef>
                        <a:spcAft>
                          <a:spcPts val="0"/>
                        </a:spcAft>
                        <a:buNone/>
                      </a:pPr>
                      <a:r>
                        <a:rPr lang="en-US" sz="1800" dirty="0"/>
                        <a:t>N/A</a:t>
                      </a:r>
                      <a:endParaRPr sz="1800" dirty="0"/>
                    </a:p>
                  </a:txBody>
                  <a:tcPr marL="91425" marR="91425" marT="91425" marB="91425"/>
                </a:tc>
                <a:extLst>
                  <a:ext uri="{0D108BD9-81ED-4DB2-BD59-A6C34878D82A}">
                    <a16:rowId xmlns:a16="http://schemas.microsoft.com/office/drawing/2014/main" val="3967225813"/>
                  </a:ext>
                </a:extLst>
              </a:tr>
            </a:tbl>
          </a:graphicData>
        </a:graphic>
      </p:graphicFrame>
    </p:spTree>
    <p:extLst>
      <p:ext uri="{BB962C8B-B14F-4D97-AF65-F5344CB8AC3E}">
        <p14:creationId xmlns:p14="http://schemas.microsoft.com/office/powerpoint/2010/main" val="11709074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g3116e21320b_2_34"/>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Contingency Plan</a:t>
            </a:r>
            <a:endParaRPr/>
          </a:p>
        </p:txBody>
      </p:sp>
      <p:sp>
        <p:nvSpPr>
          <p:cNvPr id="340" name="Google Shape;340;g3116e21320b_2_34"/>
          <p:cNvSpPr txBox="1">
            <a:spLocks noGrp="1"/>
          </p:cNvSpPr>
          <p:nvPr>
            <p:ph type="body" idx="1"/>
          </p:nvPr>
        </p:nvSpPr>
        <p:spPr>
          <a:xfrm>
            <a:off x="304800" y="1253330"/>
            <a:ext cx="11430000" cy="4995000"/>
          </a:xfrm>
          <a:prstGeom prst="rect">
            <a:avLst/>
          </a:prstGeom>
        </p:spPr>
        <p:txBody>
          <a:bodyPr spcFirstLastPara="1" wrap="square" lIns="91425" tIns="45700" rIns="91425" bIns="45700" anchor="t" anchorCtr="0">
            <a:normAutofit/>
          </a:bodyPr>
          <a:lstStyle/>
          <a:p>
            <a:pPr marL="228600" lvl="0" indent="-228600" algn="l" rtl="0">
              <a:spcBef>
                <a:spcPts val="1000"/>
              </a:spcBef>
              <a:spcAft>
                <a:spcPts val="0"/>
              </a:spcAft>
              <a:buSzPts val="2800"/>
              <a:buChar char="•"/>
            </a:pPr>
            <a:r>
              <a:rPr lang="en-US" dirty="0"/>
              <a:t>If one member does not deliver, we split their responsibilities between the rest of the group.</a:t>
            </a:r>
            <a:endParaRPr dirty="0"/>
          </a:p>
          <a:p>
            <a:pPr marL="228600" lvl="0" indent="-225425" algn="l" rtl="0">
              <a:spcBef>
                <a:spcPts val="1000"/>
              </a:spcBef>
              <a:spcAft>
                <a:spcPts val="0"/>
              </a:spcAft>
              <a:buSzPts val="2800"/>
              <a:buChar char="•"/>
            </a:pPr>
            <a:r>
              <a:rPr lang="en-US" dirty="0"/>
              <a:t>If the workload is too much for only two remaining members, or if more than one member does not deliver, focus will be placed on one attack tool for that period, rather than two.</a:t>
            </a:r>
            <a:endParaRPr dirty="0"/>
          </a:p>
          <a:p>
            <a:pPr marL="457200" lvl="0" indent="-323850" algn="l" rtl="0">
              <a:spcBef>
                <a:spcPts val="0"/>
              </a:spcBef>
              <a:spcAft>
                <a:spcPts val="0"/>
              </a:spcAft>
              <a:buSzPts val="1500"/>
              <a:buChar char="●"/>
            </a:pPr>
            <a:r>
              <a:rPr lang="en-US" sz="2500" dirty="0"/>
              <a:t>Testing will continue to be conducted using the fuzz tool for that period as originally planned.</a:t>
            </a:r>
            <a:endParaRPr sz="2500" dirty="0"/>
          </a:p>
          <a:p>
            <a:pPr marL="457200" lvl="0" indent="-323850" algn="l" rtl="0">
              <a:spcBef>
                <a:spcPts val="0"/>
              </a:spcBef>
              <a:spcAft>
                <a:spcPts val="0"/>
              </a:spcAft>
              <a:buSzPts val="1500"/>
              <a:buChar char="●"/>
            </a:pPr>
            <a:r>
              <a:rPr lang="en-US" sz="2500" dirty="0"/>
              <a:t>If we are unable to meet in person for any reason, we will utilize online communication through Discord or Zoom.</a:t>
            </a:r>
            <a:endParaRPr sz="2500" dirty="0"/>
          </a:p>
          <a:p>
            <a:pPr marL="228600" lvl="0" indent="0" algn="l" rtl="0">
              <a:spcBef>
                <a:spcPts val="1000"/>
              </a:spcBef>
              <a:spcAft>
                <a:spcPts val="0"/>
              </a:spcAft>
              <a:buNone/>
            </a:pPr>
            <a:endParaRPr dirty="0"/>
          </a:p>
        </p:txBody>
      </p:sp>
      <p:sp>
        <p:nvSpPr>
          <p:cNvPr id="341" name="Google Shape;341;g3116e21320b_2_34"/>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32</a:t>
            </a:fld>
            <a:endParaRPr/>
          </a:p>
        </p:txBody>
      </p:sp>
      <p:sp>
        <p:nvSpPr>
          <p:cNvPr id="2" name="Google Shape;103;g310b6cce123_0_0">
            <a:extLst>
              <a:ext uri="{FF2B5EF4-FFF2-40B4-BE49-F238E27FC236}">
                <a16:creationId xmlns:a16="http://schemas.microsoft.com/office/drawing/2014/main" id="{0168AFC1-61F5-23BC-470C-F93EFA1C9EB1}"/>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15"/>
          <p:cNvSpPr txBox="1">
            <a:spLocks noGrp="1"/>
          </p:cNvSpPr>
          <p:nvPr>
            <p:ph type="title"/>
          </p:nvPr>
        </p:nvSpPr>
        <p:spPr>
          <a:xfrm>
            <a:off x="304800" y="311383"/>
            <a:ext cx="11430000" cy="83161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t>Conclusions</a:t>
            </a:r>
            <a:endParaRPr/>
          </a:p>
        </p:txBody>
      </p:sp>
      <p:sp>
        <p:nvSpPr>
          <p:cNvPr id="347" name="Google Shape;347;p15"/>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348" name="Google Shape;348;p15"/>
          <p:cNvSpPr txBox="1">
            <a:spLocks noGrp="1"/>
          </p:cNvSpPr>
          <p:nvPr>
            <p:ph type="body" idx="1"/>
          </p:nvPr>
        </p:nvSpPr>
        <p:spPr>
          <a:xfrm>
            <a:off x="304800" y="1253330"/>
            <a:ext cx="11430000" cy="4995069"/>
          </a:xfrm>
          <a:prstGeom prst="rect">
            <a:avLst/>
          </a:prstGeom>
          <a:noFill/>
          <a:ln>
            <a:noFill/>
          </a:ln>
        </p:spPr>
        <p:txBody>
          <a:bodyPr spcFirstLastPara="1" wrap="square" lIns="91425" tIns="45700" rIns="91425" bIns="45700" anchor="t" anchorCtr="0">
            <a:normAutofit/>
          </a:bodyPr>
          <a:lstStyle/>
          <a:p>
            <a:pPr marL="457200" lvl="0" indent="-406400" algn="l" rtl="0">
              <a:spcBef>
                <a:spcPts val="0"/>
              </a:spcBef>
              <a:spcAft>
                <a:spcPts val="0"/>
              </a:spcAft>
              <a:buSzPts val="2800"/>
              <a:buChar char="•"/>
            </a:pPr>
            <a:r>
              <a:rPr lang="en-US" dirty="0"/>
              <a:t>Attackers today utilize highly efficient tools that can send hundreds or even thousands of requests per minute, or they may transmit packets infrequently over several days to evade detection.</a:t>
            </a:r>
          </a:p>
          <a:p>
            <a:pPr marL="457200" lvl="0" indent="-406400" algn="l" rtl="0">
              <a:spcBef>
                <a:spcPts val="0"/>
              </a:spcBef>
              <a:spcAft>
                <a:spcPts val="0"/>
              </a:spcAft>
              <a:buSzPts val="2800"/>
              <a:buChar char="•"/>
            </a:pPr>
            <a:r>
              <a:rPr lang="en-US" dirty="0"/>
              <a:t>Our solution provides an active defense mechanism that directly targets attackers by dispatching data packets designed to slow down or crash the attacker's application.</a:t>
            </a:r>
          </a:p>
          <a:p>
            <a:pPr marL="457200" lvl="0" indent="-406400" algn="l" rtl="0">
              <a:spcBef>
                <a:spcPts val="0"/>
              </a:spcBef>
              <a:spcAft>
                <a:spcPts val="0"/>
              </a:spcAft>
              <a:buSzPts val="2800"/>
              <a:buChar char="•"/>
            </a:pPr>
            <a:r>
              <a:rPr lang="en-US" dirty="0"/>
              <a:t>This approach is an innovation on traditional, reactive methods of defending against incoming attacks, as it aims for real-time protection. </a:t>
            </a:r>
          </a:p>
          <a:p>
            <a:pPr marL="457200" lvl="0" indent="-406400" algn="l" rtl="0">
              <a:spcBef>
                <a:spcPts val="0"/>
              </a:spcBef>
              <a:spcAft>
                <a:spcPts val="0"/>
              </a:spcAft>
              <a:buSzPts val="2800"/>
              <a:buChar char="•"/>
            </a:pPr>
            <a:r>
              <a:rPr lang="en-US" dirty="0"/>
              <a:t>We have examined six different fuzzing tools against our two attack tools and plan to conduct more thorough testing as we move into the second semester.</a:t>
            </a:r>
            <a:endParaRPr dirty="0">
              <a:solidFill>
                <a:srgbClr val="3F3F3F"/>
              </a:solidFill>
            </a:endParaRPr>
          </a:p>
          <a:p>
            <a:pPr marL="228600" lvl="0" indent="0" algn="l" rtl="0">
              <a:lnSpc>
                <a:spcPct val="90000"/>
              </a:lnSpc>
              <a:spcBef>
                <a:spcPts val="1000"/>
              </a:spcBef>
              <a:spcAft>
                <a:spcPts val="0"/>
              </a:spcAft>
              <a:buNone/>
            </a:pPr>
            <a:endParaRPr dirty="0"/>
          </a:p>
        </p:txBody>
      </p:sp>
      <p:sp>
        <p:nvSpPr>
          <p:cNvPr id="349" name="Google Shape;349;p15"/>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g3116e21320b_2_7"/>
          <p:cNvSpPr txBox="1">
            <a:spLocks noGrp="1"/>
          </p:cNvSpPr>
          <p:nvPr>
            <p:ph type="title"/>
          </p:nvPr>
        </p:nvSpPr>
        <p:spPr>
          <a:xfrm>
            <a:off x="381000" y="2927883"/>
            <a:ext cx="11430000" cy="8316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Additional Slides</a:t>
            </a:r>
            <a:endParaRPr/>
          </a:p>
        </p:txBody>
      </p:sp>
      <p:sp>
        <p:nvSpPr>
          <p:cNvPr id="356" name="Google Shape;356;g3116e21320b_2_7"/>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34</a:t>
            </a:fld>
            <a:endParaRPr/>
          </a:p>
        </p:txBody>
      </p:sp>
      <p:sp>
        <p:nvSpPr>
          <p:cNvPr id="2" name="Google Shape;103;g310b6cce123_0_0">
            <a:extLst>
              <a:ext uri="{FF2B5EF4-FFF2-40B4-BE49-F238E27FC236}">
                <a16:creationId xmlns:a16="http://schemas.microsoft.com/office/drawing/2014/main" id="{00E7EA42-622D-FD46-0791-F202998FAD7A}"/>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1">
          <a:extLst>
            <a:ext uri="{FF2B5EF4-FFF2-40B4-BE49-F238E27FC236}">
              <a16:creationId xmlns:a16="http://schemas.microsoft.com/office/drawing/2014/main" id="{1D1D6244-BF5A-9E37-67AC-21EADB634279}"/>
            </a:ext>
          </a:extLst>
        </p:cNvPr>
        <p:cNvGrpSpPr/>
        <p:nvPr/>
      </p:nvGrpSpPr>
      <p:grpSpPr>
        <a:xfrm>
          <a:off x="0" y="0"/>
          <a:ext cx="0" cy="0"/>
          <a:chOff x="0" y="0"/>
          <a:chExt cx="0" cy="0"/>
        </a:xfrm>
      </p:grpSpPr>
      <p:sp>
        <p:nvSpPr>
          <p:cNvPr id="362" name="Google Shape;362;g311acfffafe_0_49">
            <a:extLst>
              <a:ext uri="{FF2B5EF4-FFF2-40B4-BE49-F238E27FC236}">
                <a16:creationId xmlns:a16="http://schemas.microsoft.com/office/drawing/2014/main" id="{55E46D2D-7FBB-3F27-6EF1-0E76DD6AC85D}"/>
              </a:ext>
            </a:extLst>
          </p:cNvPr>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Engineering Requirements</a:t>
            </a:r>
            <a:endParaRPr/>
          </a:p>
        </p:txBody>
      </p:sp>
      <p:sp>
        <p:nvSpPr>
          <p:cNvPr id="363" name="Google Shape;363;g311acfffafe_0_49">
            <a:extLst>
              <a:ext uri="{FF2B5EF4-FFF2-40B4-BE49-F238E27FC236}">
                <a16:creationId xmlns:a16="http://schemas.microsoft.com/office/drawing/2014/main" id="{7A8DE9F7-5571-936B-F501-FAA2DF61AB2A}"/>
              </a:ext>
            </a:extLst>
          </p:cNvPr>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35</a:t>
            </a:fld>
            <a:endParaRPr/>
          </a:p>
        </p:txBody>
      </p:sp>
      <p:graphicFrame>
        <p:nvGraphicFramePr>
          <p:cNvPr id="2" name="Table 1">
            <a:extLst>
              <a:ext uri="{FF2B5EF4-FFF2-40B4-BE49-F238E27FC236}">
                <a16:creationId xmlns:a16="http://schemas.microsoft.com/office/drawing/2014/main" id="{AF4E4146-2468-6A42-D507-BFE8AA12A754}"/>
              </a:ext>
            </a:extLst>
          </p:cNvPr>
          <p:cNvGraphicFramePr>
            <a:graphicFrameLocks noGrp="1"/>
          </p:cNvGraphicFramePr>
          <p:nvPr>
            <p:extLst>
              <p:ext uri="{D42A27DB-BD31-4B8C-83A1-F6EECF244321}">
                <p14:modId xmlns:p14="http://schemas.microsoft.com/office/powerpoint/2010/main" val="4204745173"/>
              </p:ext>
            </p:extLst>
          </p:nvPr>
        </p:nvGraphicFramePr>
        <p:xfrm>
          <a:off x="693683" y="1297735"/>
          <a:ext cx="10930758" cy="3291720"/>
        </p:xfrm>
        <a:graphic>
          <a:graphicData uri="http://schemas.openxmlformats.org/drawingml/2006/table">
            <a:tbl>
              <a:tblPr firstRow="1" bandRow="1">
                <a:tableStyleId>{35758FB7-9AC5-4552-8A53-C91805E547FA}</a:tableStyleId>
              </a:tblPr>
              <a:tblGrid>
                <a:gridCol w="3594538">
                  <a:extLst>
                    <a:ext uri="{9D8B030D-6E8A-4147-A177-3AD203B41FA5}">
                      <a16:colId xmlns:a16="http://schemas.microsoft.com/office/drawing/2014/main" val="3758103829"/>
                    </a:ext>
                  </a:extLst>
                </a:gridCol>
                <a:gridCol w="7336220">
                  <a:extLst>
                    <a:ext uri="{9D8B030D-6E8A-4147-A177-3AD203B41FA5}">
                      <a16:colId xmlns:a16="http://schemas.microsoft.com/office/drawing/2014/main" val="980721746"/>
                    </a:ext>
                  </a:extLst>
                </a:gridCol>
              </a:tblGrid>
              <a:tr h="370840">
                <a:tc>
                  <a:txBody>
                    <a:bodyPr/>
                    <a:lstStyle/>
                    <a:p>
                      <a:pPr marL="0" lvl="0" indent="0" algn="l" rtl="0">
                        <a:spcBef>
                          <a:spcPts val="0"/>
                        </a:spcBef>
                        <a:spcAft>
                          <a:spcPts val="0"/>
                        </a:spcAft>
                        <a:buNone/>
                      </a:pPr>
                      <a:r>
                        <a:rPr lang="en-US" sz="2100" b="1" dirty="0"/>
                        <a:t>Marketing Requirements</a:t>
                      </a:r>
                      <a:endParaRPr sz="2100" b="1" dirty="0"/>
                    </a:p>
                  </a:txBody>
                  <a:tcPr marL="91425" marR="91425" marT="91425" marB="91425"/>
                </a:tc>
                <a:tc>
                  <a:txBody>
                    <a:bodyPr/>
                    <a:lstStyle/>
                    <a:p>
                      <a:pPr marL="0" lvl="0" indent="0" algn="l" rtl="0">
                        <a:spcBef>
                          <a:spcPts val="0"/>
                        </a:spcBef>
                        <a:spcAft>
                          <a:spcPts val="0"/>
                        </a:spcAft>
                        <a:buNone/>
                      </a:pPr>
                      <a:r>
                        <a:rPr lang="en-US" sz="2100" b="1" dirty="0"/>
                        <a:t>Engineering Requirements</a:t>
                      </a:r>
                      <a:endParaRPr sz="2100" b="1" dirty="0"/>
                    </a:p>
                  </a:txBody>
                  <a:tcPr marL="91425" marR="91425" marT="91425" marB="91425"/>
                </a:tc>
                <a:extLst>
                  <a:ext uri="{0D108BD9-81ED-4DB2-BD59-A6C34878D82A}">
                    <a16:rowId xmlns:a16="http://schemas.microsoft.com/office/drawing/2014/main" val="3496612343"/>
                  </a:ext>
                </a:extLst>
              </a:tr>
              <a:tr h="370840">
                <a:tc>
                  <a:txBody>
                    <a:bodyPr/>
                    <a:lstStyle/>
                    <a:p>
                      <a:pPr marL="0" lvl="0" indent="0" algn="l" rtl="0">
                        <a:spcBef>
                          <a:spcPts val="0"/>
                        </a:spcBef>
                        <a:spcAft>
                          <a:spcPts val="0"/>
                        </a:spcAft>
                        <a:buNone/>
                      </a:pPr>
                      <a:r>
                        <a:rPr lang="en-US" sz="2100" dirty="0"/>
                        <a:t>M2</a:t>
                      </a:r>
                      <a:endParaRPr sz="2100" dirty="0"/>
                    </a:p>
                  </a:txBody>
                  <a:tcPr marL="91425" marR="91425" marT="91425" marB="91425"/>
                </a:tc>
                <a:tc>
                  <a:txBody>
                    <a:bodyPr/>
                    <a:lstStyle/>
                    <a:p>
                      <a:pPr marL="0" lvl="0" indent="0" algn="l" rtl="0">
                        <a:spcBef>
                          <a:spcPts val="0"/>
                        </a:spcBef>
                        <a:spcAft>
                          <a:spcPts val="0"/>
                        </a:spcAft>
                        <a:buNone/>
                      </a:pPr>
                      <a:r>
                        <a:rPr lang="en-US" sz="2100" dirty="0"/>
                        <a:t>E9: Search MITRE CVE and Exploit-DB databases and compile known vulnerabilities for all six possible attack tools. </a:t>
                      </a:r>
                      <a:endParaRPr sz="2100" dirty="0"/>
                    </a:p>
                  </a:txBody>
                  <a:tcPr marL="91425" marR="91425" marT="91425" marB="91425"/>
                </a:tc>
                <a:extLst>
                  <a:ext uri="{0D108BD9-81ED-4DB2-BD59-A6C34878D82A}">
                    <a16:rowId xmlns:a16="http://schemas.microsoft.com/office/drawing/2014/main" val="2484809940"/>
                  </a:ext>
                </a:extLst>
              </a:tr>
              <a:tr h="370840">
                <a:tc>
                  <a:txBody>
                    <a:bodyPr/>
                    <a:lstStyle/>
                    <a:p>
                      <a:pPr marL="0" lvl="0" indent="0" algn="l" rtl="0">
                        <a:spcBef>
                          <a:spcPts val="0"/>
                        </a:spcBef>
                        <a:spcAft>
                          <a:spcPts val="0"/>
                        </a:spcAft>
                        <a:buNone/>
                      </a:pPr>
                      <a:r>
                        <a:rPr lang="en-US" sz="2100" dirty="0"/>
                        <a:t>M6, M7</a:t>
                      </a:r>
                      <a:endParaRPr sz="2100" dirty="0"/>
                    </a:p>
                  </a:txBody>
                  <a:tcPr marL="91425" marR="91425" marT="91425" marB="91425"/>
                </a:tc>
                <a:tc>
                  <a:txBody>
                    <a:bodyPr/>
                    <a:lstStyle/>
                    <a:p>
                      <a:pPr marL="0" lvl="0" indent="0" algn="l" rtl="0">
                        <a:spcBef>
                          <a:spcPts val="0"/>
                        </a:spcBef>
                        <a:spcAft>
                          <a:spcPts val="0"/>
                        </a:spcAft>
                        <a:buNone/>
                      </a:pPr>
                      <a:r>
                        <a:rPr lang="en-US" sz="2100" dirty="0"/>
                        <a:t>E10: Proof of concept Python service must be developed to identify incoming attack tool network packets/traffic. </a:t>
                      </a:r>
                      <a:endParaRPr sz="2100" dirty="0"/>
                    </a:p>
                  </a:txBody>
                  <a:tcPr marL="91425" marR="91425" marT="91425" marB="91425"/>
                </a:tc>
                <a:extLst>
                  <a:ext uri="{0D108BD9-81ED-4DB2-BD59-A6C34878D82A}">
                    <a16:rowId xmlns:a16="http://schemas.microsoft.com/office/drawing/2014/main" val="4198060508"/>
                  </a:ext>
                </a:extLst>
              </a:tr>
              <a:tr h="370840">
                <a:tc>
                  <a:txBody>
                    <a:bodyPr/>
                    <a:lstStyle/>
                    <a:p>
                      <a:pPr marL="0" lvl="0" indent="0" algn="l" rtl="0">
                        <a:spcBef>
                          <a:spcPts val="0"/>
                        </a:spcBef>
                        <a:spcAft>
                          <a:spcPts val="0"/>
                        </a:spcAft>
                        <a:buNone/>
                      </a:pPr>
                      <a:r>
                        <a:rPr lang="en-US" sz="2100" dirty="0"/>
                        <a:t>M6, M7</a:t>
                      </a:r>
                      <a:endParaRPr sz="2100" dirty="0"/>
                    </a:p>
                  </a:txBody>
                  <a:tcPr marL="91425" marR="91425" marT="91425" marB="91425"/>
                </a:tc>
                <a:tc>
                  <a:txBody>
                    <a:bodyPr/>
                    <a:lstStyle/>
                    <a:p>
                      <a:pPr marL="0" lvl="0" indent="0" algn="l" rtl="0">
                        <a:spcBef>
                          <a:spcPts val="0"/>
                        </a:spcBef>
                        <a:spcAft>
                          <a:spcPts val="0"/>
                        </a:spcAft>
                        <a:buNone/>
                      </a:pPr>
                      <a:r>
                        <a:rPr lang="en-US" sz="2100" dirty="0"/>
                        <a:t>E11: Proof of concept Python service must send active defense responses within one second of detection of incoming attack.</a:t>
                      </a:r>
                      <a:endParaRPr sz="2100" dirty="0"/>
                    </a:p>
                  </a:txBody>
                  <a:tcPr marL="91425" marR="91425" marT="91425" marB="91425"/>
                </a:tc>
                <a:extLst>
                  <a:ext uri="{0D108BD9-81ED-4DB2-BD59-A6C34878D82A}">
                    <a16:rowId xmlns:a16="http://schemas.microsoft.com/office/drawing/2014/main" val="2430271690"/>
                  </a:ext>
                </a:extLst>
              </a:tr>
            </a:tbl>
          </a:graphicData>
        </a:graphic>
      </p:graphicFrame>
      <p:sp>
        <p:nvSpPr>
          <p:cNvPr id="3" name="Google Shape;103;g310b6cce123_0_0">
            <a:extLst>
              <a:ext uri="{FF2B5EF4-FFF2-40B4-BE49-F238E27FC236}">
                <a16:creationId xmlns:a16="http://schemas.microsoft.com/office/drawing/2014/main" id="{8DF27DDF-6977-17B0-273A-16773A8A7C09}"/>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extLst>
      <p:ext uri="{BB962C8B-B14F-4D97-AF65-F5344CB8AC3E}">
        <p14:creationId xmlns:p14="http://schemas.microsoft.com/office/powerpoint/2010/main" val="10202957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61">
          <a:extLst>
            <a:ext uri="{FF2B5EF4-FFF2-40B4-BE49-F238E27FC236}">
              <a16:creationId xmlns:a16="http://schemas.microsoft.com/office/drawing/2014/main" id="{D35437A4-5DBA-0373-1642-5984C992398B}"/>
            </a:ext>
          </a:extLst>
        </p:cNvPr>
        <p:cNvGrpSpPr/>
        <p:nvPr/>
      </p:nvGrpSpPr>
      <p:grpSpPr>
        <a:xfrm>
          <a:off x="0" y="0"/>
          <a:ext cx="0" cy="0"/>
          <a:chOff x="0" y="0"/>
          <a:chExt cx="0" cy="0"/>
        </a:xfrm>
      </p:grpSpPr>
      <p:sp>
        <p:nvSpPr>
          <p:cNvPr id="362" name="Google Shape;362;g311acfffafe_0_49">
            <a:extLst>
              <a:ext uri="{FF2B5EF4-FFF2-40B4-BE49-F238E27FC236}">
                <a16:creationId xmlns:a16="http://schemas.microsoft.com/office/drawing/2014/main" id="{781DD8E5-0C88-9D24-0264-7DA2DD3B67BB}"/>
              </a:ext>
            </a:extLst>
          </p:cNvPr>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Engineering Requirements</a:t>
            </a:r>
            <a:endParaRPr/>
          </a:p>
        </p:txBody>
      </p:sp>
      <p:sp>
        <p:nvSpPr>
          <p:cNvPr id="363" name="Google Shape;363;g311acfffafe_0_49">
            <a:extLst>
              <a:ext uri="{FF2B5EF4-FFF2-40B4-BE49-F238E27FC236}">
                <a16:creationId xmlns:a16="http://schemas.microsoft.com/office/drawing/2014/main" id="{597746F8-397D-57B7-FC6C-0A18092D7548}"/>
              </a:ext>
            </a:extLst>
          </p:cNvPr>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36</a:t>
            </a:fld>
            <a:endParaRPr/>
          </a:p>
        </p:txBody>
      </p:sp>
      <p:sp>
        <p:nvSpPr>
          <p:cNvPr id="3" name="Google Shape;103;g310b6cce123_0_0">
            <a:extLst>
              <a:ext uri="{FF2B5EF4-FFF2-40B4-BE49-F238E27FC236}">
                <a16:creationId xmlns:a16="http://schemas.microsoft.com/office/drawing/2014/main" id="{C65A3D95-63EE-AB32-4206-1DF026F331F6}"/>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graphicFrame>
        <p:nvGraphicFramePr>
          <p:cNvPr id="6" name="Table 5">
            <a:extLst>
              <a:ext uri="{FF2B5EF4-FFF2-40B4-BE49-F238E27FC236}">
                <a16:creationId xmlns:a16="http://schemas.microsoft.com/office/drawing/2014/main" id="{B4CF80A4-E39B-6D44-51C2-5F51C69779A1}"/>
              </a:ext>
            </a:extLst>
          </p:cNvPr>
          <p:cNvGraphicFramePr>
            <a:graphicFrameLocks noGrp="1"/>
          </p:cNvGraphicFramePr>
          <p:nvPr>
            <p:extLst>
              <p:ext uri="{D42A27DB-BD31-4B8C-83A1-F6EECF244321}">
                <p14:modId xmlns:p14="http://schemas.microsoft.com/office/powerpoint/2010/main" val="1549957677"/>
              </p:ext>
            </p:extLst>
          </p:nvPr>
        </p:nvGraphicFramePr>
        <p:xfrm>
          <a:off x="304800" y="1547178"/>
          <a:ext cx="10930758" cy="4571880"/>
        </p:xfrm>
        <a:graphic>
          <a:graphicData uri="http://schemas.openxmlformats.org/drawingml/2006/table">
            <a:tbl>
              <a:tblPr firstRow="1" bandRow="1">
                <a:tableStyleId>{35758FB7-9AC5-4552-8A53-C91805E547FA}</a:tableStyleId>
              </a:tblPr>
              <a:tblGrid>
                <a:gridCol w="3594538">
                  <a:extLst>
                    <a:ext uri="{9D8B030D-6E8A-4147-A177-3AD203B41FA5}">
                      <a16:colId xmlns:a16="http://schemas.microsoft.com/office/drawing/2014/main" val="1817646723"/>
                    </a:ext>
                  </a:extLst>
                </a:gridCol>
                <a:gridCol w="7336220">
                  <a:extLst>
                    <a:ext uri="{9D8B030D-6E8A-4147-A177-3AD203B41FA5}">
                      <a16:colId xmlns:a16="http://schemas.microsoft.com/office/drawing/2014/main" val="288503808"/>
                    </a:ext>
                  </a:extLst>
                </a:gridCol>
              </a:tblGrid>
              <a:tr h="0">
                <a:tc>
                  <a:txBody>
                    <a:bodyPr/>
                    <a:lstStyle/>
                    <a:p>
                      <a:pPr marL="0" lvl="0" indent="0" algn="l" rtl="0">
                        <a:spcBef>
                          <a:spcPts val="0"/>
                        </a:spcBef>
                        <a:spcAft>
                          <a:spcPts val="0"/>
                        </a:spcAft>
                        <a:buNone/>
                      </a:pPr>
                      <a:r>
                        <a:rPr lang="en-US" sz="2100" b="1" dirty="0"/>
                        <a:t>Engineering Requirements</a:t>
                      </a:r>
                      <a:endParaRPr sz="2100" b="1" dirty="0"/>
                    </a:p>
                  </a:txBody>
                  <a:tcPr marL="91425" marR="91425" marT="91425" marB="91425"/>
                </a:tc>
                <a:tc>
                  <a:txBody>
                    <a:bodyPr/>
                    <a:lstStyle/>
                    <a:p>
                      <a:pPr marL="0" lvl="0" indent="0" algn="l" rtl="0">
                        <a:spcBef>
                          <a:spcPts val="0"/>
                        </a:spcBef>
                        <a:spcAft>
                          <a:spcPts val="0"/>
                        </a:spcAft>
                        <a:buNone/>
                      </a:pPr>
                      <a:r>
                        <a:rPr lang="en-US" sz="2100" b="1" dirty="0"/>
                        <a:t>Relation to Test Plan</a:t>
                      </a:r>
                      <a:endParaRPr sz="2100" b="1" dirty="0"/>
                    </a:p>
                  </a:txBody>
                  <a:tcPr marL="91425" marR="91425" marT="91425" marB="91425"/>
                </a:tc>
                <a:extLst>
                  <a:ext uri="{0D108BD9-81ED-4DB2-BD59-A6C34878D82A}">
                    <a16:rowId xmlns:a16="http://schemas.microsoft.com/office/drawing/2014/main" val="557927825"/>
                  </a:ext>
                </a:extLst>
              </a:tr>
              <a:tr h="370840">
                <a:tc>
                  <a:txBody>
                    <a:bodyPr/>
                    <a:lstStyle/>
                    <a:p>
                      <a:pPr marL="0" lvl="0" indent="0" algn="l" rtl="0">
                        <a:spcBef>
                          <a:spcPts val="0"/>
                        </a:spcBef>
                        <a:spcAft>
                          <a:spcPts val="0"/>
                        </a:spcAft>
                        <a:buNone/>
                      </a:pPr>
                      <a:r>
                        <a:rPr lang="en-US" sz="2100" dirty="0"/>
                        <a:t>E9</a:t>
                      </a:r>
                      <a:endParaRPr sz="2100" dirty="0"/>
                    </a:p>
                  </a:txBody>
                  <a:tcPr marL="91425" marR="91425" marT="91425" marB="91425"/>
                </a:tc>
                <a:tc>
                  <a:txBody>
                    <a:bodyPr/>
                    <a:lstStyle/>
                    <a:p>
                      <a:pPr marL="0" lvl="0" indent="0" algn="l" rtl="0">
                        <a:spcBef>
                          <a:spcPts val="0"/>
                        </a:spcBef>
                        <a:spcAft>
                          <a:spcPts val="0"/>
                        </a:spcAft>
                        <a:buNone/>
                      </a:pPr>
                      <a:r>
                        <a:rPr lang="en-US" sz="2100" dirty="0"/>
                        <a:t>Perform background research on all six attack tool candidates using MITRE, NVD, and Exploit-DB databases for relevant existing weaknesses and vulnerabilities.</a:t>
                      </a:r>
                      <a:endParaRPr sz="2100" dirty="0"/>
                    </a:p>
                  </a:txBody>
                  <a:tcPr marL="91425" marR="91425" marT="91425" marB="91425"/>
                </a:tc>
                <a:extLst>
                  <a:ext uri="{0D108BD9-81ED-4DB2-BD59-A6C34878D82A}">
                    <a16:rowId xmlns:a16="http://schemas.microsoft.com/office/drawing/2014/main" val="125458810"/>
                  </a:ext>
                </a:extLst>
              </a:tr>
              <a:tr h="370840">
                <a:tc>
                  <a:txBody>
                    <a:bodyPr/>
                    <a:lstStyle/>
                    <a:p>
                      <a:pPr marL="0" lvl="0" indent="0" algn="l" rtl="0">
                        <a:spcBef>
                          <a:spcPts val="0"/>
                        </a:spcBef>
                        <a:spcAft>
                          <a:spcPts val="0"/>
                        </a:spcAft>
                        <a:buNone/>
                      </a:pPr>
                      <a:r>
                        <a:rPr lang="en-US" sz="2100" dirty="0"/>
                        <a:t>E10</a:t>
                      </a:r>
                      <a:endParaRPr sz="2100" dirty="0"/>
                    </a:p>
                  </a:txBody>
                  <a:tcPr marL="91425" marR="91425" marT="91425" marB="91425"/>
                </a:tc>
                <a:tc>
                  <a:txBody>
                    <a:bodyPr/>
                    <a:lstStyle/>
                    <a:p>
                      <a:pPr marL="0" lvl="0" indent="0" algn="l" rtl="0">
                        <a:spcBef>
                          <a:spcPts val="0"/>
                        </a:spcBef>
                        <a:spcAft>
                          <a:spcPts val="0"/>
                        </a:spcAft>
                        <a:buNone/>
                      </a:pPr>
                      <a:r>
                        <a:rPr lang="en-US" sz="2100" dirty="0"/>
                        <a:t>Python program will be developed to attach to network adapter between host VM and target VM so that incoming traffic is sent through the Python service directly, where the AI/LLM will make the determination of malicious or benign traffic.</a:t>
                      </a:r>
                      <a:endParaRPr sz="2100" dirty="0"/>
                    </a:p>
                  </a:txBody>
                  <a:tcPr marL="91425" marR="91425" marT="91425" marB="91425"/>
                </a:tc>
                <a:extLst>
                  <a:ext uri="{0D108BD9-81ED-4DB2-BD59-A6C34878D82A}">
                    <a16:rowId xmlns:a16="http://schemas.microsoft.com/office/drawing/2014/main" val="3134251697"/>
                  </a:ext>
                </a:extLst>
              </a:tr>
              <a:tr h="370840">
                <a:tc>
                  <a:txBody>
                    <a:bodyPr/>
                    <a:lstStyle/>
                    <a:p>
                      <a:pPr marL="0" lvl="0" indent="0" algn="l" rtl="0">
                        <a:spcBef>
                          <a:spcPts val="0"/>
                        </a:spcBef>
                        <a:spcAft>
                          <a:spcPts val="0"/>
                        </a:spcAft>
                        <a:buNone/>
                      </a:pPr>
                      <a:r>
                        <a:rPr lang="en-US" sz="2100" dirty="0"/>
                        <a:t>E11</a:t>
                      </a:r>
                      <a:endParaRPr sz="2100" dirty="0"/>
                    </a:p>
                  </a:txBody>
                  <a:tcPr marL="91425" marR="91425" marT="91425" marB="91425"/>
                </a:tc>
                <a:tc>
                  <a:txBody>
                    <a:bodyPr/>
                    <a:lstStyle/>
                    <a:p>
                      <a:pPr marL="0" lvl="0" indent="0" algn="l" rtl="0">
                        <a:spcBef>
                          <a:spcPts val="0"/>
                        </a:spcBef>
                        <a:spcAft>
                          <a:spcPts val="0"/>
                        </a:spcAft>
                        <a:buNone/>
                      </a:pPr>
                      <a:r>
                        <a:rPr lang="en-US" sz="2100" dirty="0"/>
                        <a:t>Once Python program detects incoming network traffic from attack tool, will send provided crash/hang responses found during thorough fuzz testing of each attacking application. </a:t>
                      </a:r>
                      <a:endParaRPr sz="2100" dirty="0"/>
                    </a:p>
                  </a:txBody>
                  <a:tcPr marL="91425" marR="91425" marT="91425" marB="91425"/>
                </a:tc>
                <a:extLst>
                  <a:ext uri="{0D108BD9-81ED-4DB2-BD59-A6C34878D82A}">
                    <a16:rowId xmlns:a16="http://schemas.microsoft.com/office/drawing/2014/main" val="2888859174"/>
                  </a:ext>
                </a:extLst>
              </a:tr>
            </a:tbl>
          </a:graphicData>
        </a:graphic>
      </p:graphicFrame>
    </p:spTree>
    <p:extLst>
      <p:ext uri="{BB962C8B-B14F-4D97-AF65-F5344CB8AC3E}">
        <p14:creationId xmlns:p14="http://schemas.microsoft.com/office/powerpoint/2010/main" val="15614420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g311acfffafe_0_10"/>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Functionality </a:t>
            </a:r>
            <a:endParaRPr/>
          </a:p>
        </p:txBody>
      </p:sp>
      <p:sp>
        <p:nvSpPr>
          <p:cNvPr id="371" name="Google Shape;371;g311acfffafe_0_10"/>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37</a:t>
            </a:fld>
            <a:endParaRPr/>
          </a:p>
        </p:txBody>
      </p:sp>
      <p:pic>
        <p:nvPicPr>
          <p:cNvPr id="372" name="Google Shape;372;g311acfffafe_0_10"/>
          <p:cNvPicPr preferRelativeResize="0"/>
          <p:nvPr/>
        </p:nvPicPr>
        <p:blipFill>
          <a:blip r:embed="rId3">
            <a:alphaModFix/>
          </a:blip>
          <a:stretch>
            <a:fillRect/>
          </a:stretch>
        </p:blipFill>
        <p:spPr>
          <a:xfrm>
            <a:off x="6624800" y="1066783"/>
            <a:ext cx="4950386" cy="5410218"/>
          </a:xfrm>
          <a:prstGeom prst="rect">
            <a:avLst/>
          </a:prstGeom>
          <a:noFill/>
          <a:ln>
            <a:noFill/>
          </a:ln>
        </p:spPr>
      </p:pic>
      <p:sp>
        <p:nvSpPr>
          <p:cNvPr id="373" name="Google Shape;373;g311acfffafe_0_10"/>
          <p:cNvSpPr txBox="1"/>
          <p:nvPr/>
        </p:nvSpPr>
        <p:spPr>
          <a:xfrm>
            <a:off x="172150" y="1296775"/>
            <a:ext cx="6265800" cy="1331100"/>
          </a:xfrm>
          <a:prstGeom prst="rect">
            <a:avLst/>
          </a:prstGeom>
          <a:noFill/>
          <a:ln>
            <a:noFill/>
          </a:ln>
        </p:spPr>
        <p:txBody>
          <a:bodyPr spcFirstLastPara="1" wrap="square" lIns="91425" tIns="91425" rIns="91425" bIns="91425" anchor="t" anchorCtr="0">
            <a:noAutofit/>
          </a:bodyPr>
          <a:lstStyle/>
          <a:p>
            <a:pPr marL="457200" lvl="0" indent="-393700" algn="l" rtl="0">
              <a:spcBef>
                <a:spcPts val="0"/>
              </a:spcBef>
              <a:spcAft>
                <a:spcPts val="0"/>
              </a:spcAft>
              <a:buClr>
                <a:schemeClr val="dk1"/>
              </a:buClr>
              <a:buSzPts val="2600"/>
              <a:buFont typeface="Calibri"/>
              <a:buChar char="●"/>
            </a:pPr>
            <a:r>
              <a:rPr lang="en-US" sz="2600">
                <a:solidFill>
                  <a:schemeClr val="dk1"/>
                </a:solidFill>
                <a:latin typeface="Calibri"/>
                <a:ea typeface="Calibri"/>
                <a:cs typeface="Calibri"/>
                <a:sym typeface="Calibri"/>
              </a:rPr>
              <a:t>Instrumented binary &amp; compatibility testing on Masscan using AFLnet (AFL++)</a:t>
            </a:r>
            <a:endParaRPr sz="2600">
              <a:solidFill>
                <a:schemeClr val="dk1"/>
              </a:solidFill>
              <a:latin typeface="Calibri"/>
              <a:ea typeface="Calibri"/>
              <a:cs typeface="Calibri"/>
              <a:sym typeface="Calibri"/>
            </a:endParaRPr>
          </a:p>
        </p:txBody>
      </p:sp>
      <p:pic>
        <p:nvPicPr>
          <p:cNvPr id="374" name="Google Shape;374;g311acfffafe_0_10"/>
          <p:cNvPicPr preferRelativeResize="0"/>
          <p:nvPr/>
        </p:nvPicPr>
        <p:blipFill>
          <a:blip r:embed="rId4">
            <a:alphaModFix/>
          </a:blip>
          <a:stretch>
            <a:fillRect/>
          </a:stretch>
        </p:blipFill>
        <p:spPr>
          <a:xfrm>
            <a:off x="155388" y="2481925"/>
            <a:ext cx="6299324" cy="3925325"/>
          </a:xfrm>
          <a:prstGeom prst="rect">
            <a:avLst/>
          </a:prstGeom>
          <a:noFill/>
          <a:ln>
            <a:noFill/>
          </a:ln>
        </p:spPr>
      </p:pic>
      <p:sp>
        <p:nvSpPr>
          <p:cNvPr id="2" name="Google Shape;103;g310b6cce123_0_0">
            <a:extLst>
              <a:ext uri="{FF2B5EF4-FFF2-40B4-BE49-F238E27FC236}">
                <a16:creationId xmlns:a16="http://schemas.microsoft.com/office/drawing/2014/main" id="{BA9977E7-D419-A2C1-E4BD-1709EF218F8F}"/>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g311acfffafe_0_20"/>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Functionality</a:t>
            </a:r>
            <a:endParaRPr/>
          </a:p>
        </p:txBody>
      </p:sp>
      <p:sp>
        <p:nvSpPr>
          <p:cNvPr id="381" name="Google Shape;381;g311acfffafe_0_20"/>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38</a:t>
            </a:fld>
            <a:endParaRPr/>
          </a:p>
        </p:txBody>
      </p:sp>
      <p:pic>
        <p:nvPicPr>
          <p:cNvPr id="382" name="Google Shape;382;g311acfffafe_0_20"/>
          <p:cNvPicPr preferRelativeResize="0"/>
          <p:nvPr/>
        </p:nvPicPr>
        <p:blipFill>
          <a:blip r:embed="rId3">
            <a:alphaModFix/>
          </a:blip>
          <a:stretch>
            <a:fillRect/>
          </a:stretch>
        </p:blipFill>
        <p:spPr>
          <a:xfrm>
            <a:off x="6311750" y="1142975"/>
            <a:ext cx="5220774" cy="3817999"/>
          </a:xfrm>
          <a:prstGeom prst="rect">
            <a:avLst/>
          </a:prstGeom>
          <a:noFill/>
          <a:ln>
            <a:noFill/>
          </a:ln>
        </p:spPr>
      </p:pic>
      <p:pic>
        <p:nvPicPr>
          <p:cNvPr id="383" name="Google Shape;383;g311acfffafe_0_20"/>
          <p:cNvPicPr preferRelativeResize="0"/>
          <p:nvPr/>
        </p:nvPicPr>
        <p:blipFill>
          <a:blip r:embed="rId4">
            <a:alphaModFix/>
          </a:blip>
          <a:stretch>
            <a:fillRect/>
          </a:stretch>
        </p:blipFill>
        <p:spPr>
          <a:xfrm>
            <a:off x="129450" y="3429008"/>
            <a:ext cx="6041375" cy="2917441"/>
          </a:xfrm>
          <a:prstGeom prst="rect">
            <a:avLst/>
          </a:prstGeom>
          <a:noFill/>
          <a:ln>
            <a:noFill/>
          </a:ln>
        </p:spPr>
      </p:pic>
      <p:sp>
        <p:nvSpPr>
          <p:cNvPr id="384" name="Google Shape;384;g311acfffafe_0_20"/>
          <p:cNvSpPr txBox="1"/>
          <p:nvPr/>
        </p:nvSpPr>
        <p:spPr>
          <a:xfrm>
            <a:off x="275425" y="1273825"/>
            <a:ext cx="5895300" cy="1962300"/>
          </a:xfrm>
          <a:prstGeom prst="rect">
            <a:avLst/>
          </a:prstGeom>
          <a:noFill/>
          <a:ln>
            <a:noFill/>
          </a:ln>
        </p:spPr>
        <p:txBody>
          <a:bodyPr spcFirstLastPara="1" wrap="square" lIns="91425" tIns="91425" rIns="91425" bIns="91425" anchor="t" anchorCtr="0">
            <a:noAutofit/>
          </a:bodyPr>
          <a:lstStyle/>
          <a:p>
            <a:pPr marL="457200" lvl="0" indent="-406400" algn="l" rtl="0">
              <a:spcBef>
                <a:spcPts val="0"/>
              </a:spcBef>
              <a:spcAft>
                <a:spcPts val="0"/>
              </a:spcAft>
              <a:buClr>
                <a:schemeClr val="dk1"/>
              </a:buClr>
              <a:buSzPts val="2800"/>
              <a:buFont typeface="Calibri"/>
              <a:buChar char="●"/>
            </a:pPr>
            <a:r>
              <a:rPr lang="en-US" sz="2800">
                <a:solidFill>
                  <a:schemeClr val="dk1"/>
                </a:solidFill>
                <a:latin typeface="Calibri"/>
                <a:ea typeface="Calibri"/>
                <a:cs typeface="Calibri"/>
                <a:sym typeface="Calibri"/>
              </a:rPr>
              <a:t>Medusa repetition script for testing.</a:t>
            </a:r>
            <a:endParaRPr sz="2800">
              <a:solidFill>
                <a:schemeClr val="dk1"/>
              </a:solidFill>
              <a:latin typeface="Calibri"/>
              <a:ea typeface="Calibri"/>
              <a:cs typeface="Calibri"/>
              <a:sym typeface="Calibri"/>
            </a:endParaRPr>
          </a:p>
          <a:p>
            <a:pPr marL="457200" lvl="0" indent="-406400" algn="l" rtl="0">
              <a:spcBef>
                <a:spcPts val="0"/>
              </a:spcBef>
              <a:spcAft>
                <a:spcPts val="0"/>
              </a:spcAft>
              <a:buClr>
                <a:schemeClr val="dk1"/>
              </a:buClr>
              <a:buSzPts val="2800"/>
              <a:buFont typeface="Calibri"/>
              <a:buChar char="●"/>
            </a:pPr>
            <a:r>
              <a:rPr lang="en-US" sz="2800">
                <a:solidFill>
                  <a:schemeClr val="dk1"/>
                </a:solidFill>
                <a:latin typeface="Calibri"/>
                <a:ea typeface="Calibri"/>
                <a:cs typeface="Calibri"/>
                <a:sym typeface="Calibri"/>
              </a:rPr>
              <a:t>Fuzzowski configuration and compatibility testing on Medusa</a:t>
            </a:r>
            <a:endParaRPr sz="2800">
              <a:solidFill>
                <a:schemeClr val="dk1"/>
              </a:solidFill>
              <a:latin typeface="Calibri"/>
              <a:ea typeface="Calibri"/>
              <a:cs typeface="Calibri"/>
              <a:sym typeface="Calibri"/>
            </a:endParaRPr>
          </a:p>
        </p:txBody>
      </p:sp>
      <p:sp>
        <p:nvSpPr>
          <p:cNvPr id="2" name="Google Shape;103;g310b6cce123_0_0">
            <a:extLst>
              <a:ext uri="{FF2B5EF4-FFF2-40B4-BE49-F238E27FC236}">
                <a16:creationId xmlns:a16="http://schemas.microsoft.com/office/drawing/2014/main" id="{717C989D-9D7E-95F9-5E13-A5A1594324F9}"/>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g311acfffafe_0_30"/>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Functionality</a:t>
            </a:r>
            <a:endParaRPr/>
          </a:p>
        </p:txBody>
      </p:sp>
      <p:sp>
        <p:nvSpPr>
          <p:cNvPr id="391" name="Google Shape;391;g311acfffafe_0_30"/>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39</a:t>
            </a:fld>
            <a:endParaRPr/>
          </a:p>
        </p:txBody>
      </p:sp>
      <p:pic>
        <p:nvPicPr>
          <p:cNvPr id="392" name="Google Shape;392;g311acfffafe_0_30"/>
          <p:cNvPicPr preferRelativeResize="0"/>
          <p:nvPr/>
        </p:nvPicPr>
        <p:blipFill>
          <a:blip r:embed="rId3">
            <a:alphaModFix/>
          </a:blip>
          <a:stretch>
            <a:fillRect/>
          </a:stretch>
        </p:blipFill>
        <p:spPr>
          <a:xfrm>
            <a:off x="6900225" y="951108"/>
            <a:ext cx="4208240" cy="5410217"/>
          </a:xfrm>
          <a:prstGeom prst="rect">
            <a:avLst/>
          </a:prstGeom>
          <a:noFill/>
          <a:ln>
            <a:noFill/>
          </a:ln>
        </p:spPr>
      </p:pic>
      <p:sp>
        <p:nvSpPr>
          <p:cNvPr id="393" name="Google Shape;393;g311acfffafe_0_30"/>
          <p:cNvSpPr txBox="1"/>
          <p:nvPr/>
        </p:nvSpPr>
        <p:spPr>
          <a:xfrm>
            <a:off x="321325" y="1182025"/>
            <a:ext cx="6231300" cy="2247000"/>
          </a:xfrm>
          <a:prstGeom prst="rect">
            <a:avLst/>
          </a:prstGeom>
          <a:noFill/>
          <a:ln>
            <a:noFill/>
          </a:ln>
        </p:spPr>
        <p:txBody>
          <a:bodyPr spcFirstLastPara="1" wrap="square" lIns="91425" tIns="91425" rIns="91425" bIns="91425" anchor="t" anchorCtr="0">
            <a:noAutofit/>
          </a:bodyPr>
          <a:lstStyle/>
          <a:p>
            <a:pPr marL="457200" lvl="0" indent="-406400" algn="l" rtl="0">
              <a:spcBef>
                <a:spcPts val="0"/>
              </a:spcBef>
              <a:spcAft>
                <a:spcPts val="0"/>
              </a:spcAft>
              <a:buClr>
                <a:schemeClr val="dk1"/>
              </a:buClr>
              <a:buSzPts val="2800"/>
              <a:buFont typeface="Calibri"/>
              <a:buChar char="●"/>
            </a:pPr>
            <a:r>
              <a:rPr lang="en-US" sz="2800">
                <a:solidFill>
                  <a:schemeClr val="dk1"/>
                </a:solidFill>
                <a:latin typeface="Calibri"/>
                <a:ea typeface="Calibri"/>
                <a:cs typeface="Calibri"/>
                <a:sym typeface="Calibri"/>
              </a:rPr>
              <a:t>Scapy &amp; Radamsa Python script for generating fuzzed network packets and packaging them into pcap file format. </a:t>
            </a:r>
            <a:endParaRPr sz="2800">
              <a:solidFill>
                <a:schemeClr val="dk1"/>
              </a:solidFill>
              <a:latin typeface="Calibri"/>
              <a:ea typeface="Calibri"/>
              <a:cs typeface="Calibri"/>
              <a:sym typeface="Calibri"/>
            </a:endParaRPr>
          </a:p>
        </p:txBody>
      </p:sp>
      <p:sp>
        <p:nvSpPr>
          <p:cNvPr id="2" name="Google Shape;103;g310b6cce123_0_0">
            <a:extLst>
              <a:ext uri="{FF2B5EF4-FFF2-40B4-BE49-F238E27FC236}">
                <a16:creationId xmlns:a16="http://schemas.microsoft.com/office/drawing/2014/main" id="{2C69FE32-7AE7-9692-090C-A39D86BC79A2}"/>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3"/>
          <p:cNvSpPr txBox="1">
            <a:spLocks noGrp="1"/>
          </p:cNvSpPr>
          <p:nvPr>
            <p:ph type="title"/>
          </p:nvPr>
        </p:nvSpPr>
        <p:spPr>
          <a:xfrm>
            <a:off x="304800" y="311383"/>
            <a:ext cx="11430000" cy="83161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US"/>
              <a:t>Charger Active Shield Overview</a:t>
            </a:r>
            <a:endParaRPr/>
          </a:p>
        </p:txBody>
      </p:sp>
      <p:sp>
        <p:nvSpPr>
          <p:cNvPr id="112" name="Google Shape;112;p3"/>
          <p:cNvSpPr txBox="1">
            <a:spLocks noGrp="1"/>
          </p:cNvSpPr>
          <p:nvPr>
            <p:ph type="ftr" idx="11"/>
          </p:nvPr>
        </p:nvSpPr>
        <p:spPr>
          <a:xfrm>
            <a:off x="304800" y="6477000"/>
            <a:ext cx="10896600" cy="260539"/>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CPE488 Design Review, Group 12, UAH</a:t>
            </a:r>
            <a:endParaRPr/>
          </a:p>
        </p:txBody>
      </p:sp>
      <p:sp>
        <p:nvSpPr>
          <p:cNvPr id="113" name="Google Shape;113;p3"/>
          <p:cNvSpPr txBox="1">
            <a:spLocks noGrp="1"/>
          </p:cNvSpPr>
          <p:nvPr>
            <p:ph type="sldNum" idx="12"/>
          </p:nvPr>
        </p:nvSpPr>
        <p:spPr>
          <a:xfrm>
            <a:off x="11277600" y="6477000"/>
            <a:ext cx="457200" cy="26053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pic>
        <p:nvPicPr>
          <p:cNvPr id="114" name="Google Shape;114;p3"/>
          <p:cNvPicPr preferRelativeResize="0"/>
          <p:nvPr/>
        </p:nvPicPr>
        <p:blipFill>
          <a:blip r:embed="rId3">
            <a:alphaModFix/>
          </a:blip>
          <a:stretch>
            <a:fillRect/>
          </a:stretch>
        </p:blipFill>
        <p:spPr>
          <a:xfrm>
            <a:off x="895163" y="1082375"/>
            <a:ext cx="10404823" cy="50347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g311acfffafe_0_39"/>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Functionality</a:t>
            </a:r>
            <a:endParaRPr/>
          </a:p>
        </p:txBody>
      </p:sp>
      <p:sp>
        <p:nvSpPr>
          <p:cNvPr id="400" name="Google Shape;400;g311acfffafe_0_39"/>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40</a:t>
            </a:fld>
            <a:endParaRPr/>
          </a:p>
        </p:txBody>
      </p:sp>
      <p:pic>
        <p:nvPicPr>
          <p:cNvPr id="401" name="Google Shape;401;g311acfffafe_0_39"/>
          <p:cNvPicPr preferRelativeResize="0"/>
          <p:nvPr/>
        </p:nvPicPr>
        <p:blipFill>
          <a:blip r:embed="rId3">
            <a:alphaModFix/>
          </a:blip>
          <a:stretch>
            <a:fillRect/>
          </a:stretch>
        </p:blipFill>
        <p:spPr>
          <a:xfrm>
            <a:off x="5961250" y="2388600"/>
            <a:ext cx="5326625" cy="3802177"/>
          </a:xfrm>
          <a:prstGeom prst="rect">
            <a:avLst/>
          </a:prstGeom>
          <a:noFill/>
          <a:ln>
            <a:noFill/>
          </a:ln>
        </p:spPr>
      </p:pic>
      <p:pic>
        <p:nvPicPr>
          <p:cNvPr id="402" name="Google Shape;402;g311acfffafe_0_39"/>
          <p:cNvPicPr preferRelativeResize="0"/>
          <p:nvPr/>
        </p:nvPicPr>
        <p:blipFill>
          <a:blip r:embed="rId4">
            <a:alphaModFix/>
          </a:blip>
          <a:stretch>
            <a:fillRect/>
          </a:stretch>
        </p:blipFill>
        <p:spPr>
          <a:xfrm>
            <a:off x="221275" y="2354808"/>
            <a:ext cx="5739972" cy="3869790"/>
          </a:xfrm>
          <a:prstGeom prst="rect">
            <a:avLst/>
          </a:prstGeom>
          <a:noFill/>
          <a:ln>
            <a:noFill/>
          </a:ln>
        </p:spPr>
      </p:pic>
      <p:sp>
        <p:nvSpPr>
          <p:cNvPr id="403" name="Google Shape;403;g311acfffafe_0_39"/>
          <p:cNvSpPr txBox="1"/>
          <p:nvPr/>
        </p:nvSpPr>
        <p:spPr>
          <a:xfrm>
            <a:off x="608225" y="1216450"/>
            <a:ext cx="10064400" cy="1138500"/>
          </a:xfrm>
          <a:prstGeom prst="rect">
            <a:avLst/>
          </a:prstGeom>
          <a:noFill/>
          <a:ln>
            <a:noFill/>
          </a:ln>
        </p:spPr>
        <p:txBody>
          <a:bodyPr spcFirstLastPara="1" wrap="square" lIns="91425" tIns="91425" rIns="91425" bIns="91425" anchor="t" anchorCtr="0">
            <a:noAutofit/>
          </a:bodyPr>
          <a:lstStyle/>
          <a:p>
            <a:pPr marL="457200" lvl="0" indent="-406400" algn="l" rtl="0">
              <a:spcBef>
                <a:spcPts val="0"/>
              </a:spcBef>
              <a:spcAft>
                <a:spcPts val="0"/>
              </a:spcAft>
              <a:buClr>
                <a:schemeClr val="dk1"/>
              </a:buClr>
              <a:buSzPts val="2800"/>
              <a:buFont typeface="Calibri"/>
              <a:buChar char="●"/>
            </a:pPr>
            <a:r>
              <a:rPr lang="en-US" sz="2800">
                <a:solidFill>
                  <a:schemeClr val="dk1"/>
                </a:solidFill>
                <a:latin typeface="Calibri"/>
                <a:ea typeface="Calibri"/>
                <a:cs typeface="Calibri"/>
                <a:sym typeface="Calibri"/>
              </a:rPr>
              <a:t>Written reports for tool selection and results analysis.</a:t>
            </a:r>
            <a:endParaRPr sz="2800">
              <a:solidFill>
                <a:schemeClr val="dk1"/>
              </a:solidFill>
              <a:latin typeface="Calibri"/>
              <a:ea typeface="Calibri"/>
              <a:cs typeface="Calibri"/>
              <a:sym typeface="Calibri"/>
            </a:endParaRPr>
          </a:p>
        </p:txBody>
      </p:sp>
      <p:sp>
        <p:nvSpPr>
          <p:cNvPr id="2" name="Google Shape;103;g310b6cce123_0_0">
            <a:extLst>
              <a:ext uri="{FF2B5EF4-FFF2-40B4-BE49-F238E27FC236}">
                <a16:creationId xmlns:a16="http://schemas.microsoft.com/office/drawing/2014/main" id="{774E6732-12B2-FC2D-237A-460434DE2038}"/>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g3116e21320b_2_62"/>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Related Research/Projects</a:t>
            </a:r>
            <a:endParaRPr/>
          </a:p>
        </p:txBody>
      </p:sp>
      <p:sp>
        <p:nvSpPr>
          <p:cNvPr id="121" name="Google Shape;121;g3116e21320b_2_62"/>
          <p:cNvSpPr txBox="1">
            <a:spLocks noGrp="1"/>
          </p:cNvSpPr>
          <p:nvPr>
            <p:ph type="body" idx="1"/>
          </p:nvPr>
        </p:nvSpPr>
        <p:spPr>
          <a:xfrm>
            <a:off x="304800" y="1253330"/>
            <a:ext cx="11430000" cy="4995000"/>
          </a:xfrm>
          <a:prstGeom prst="rect">
            <a:avLst/>
          </a:prstGeom>
        </p:spPr>
        <p:txBody>
          <a:bodyPr spcFirstLastPara="1" wrap="square" lIns="91425" tIns="45700" rIns="91425" bIns="45700" anchor="t" anchorCtr="0">
            <a:normAutofit fontScale="85000" lnSpcReduction="10000"/>
          </a:bodyPr>
          <a:lstStyle/>
          <a:p>
            <a:pPr marL="457200" lvl="0" indent="-331152" algn="l" rtl="0">
              <a:lnSpc>
                <a:spcPct val="100000"/>
              </a:lnSpc>
              <a:spcBef>
                <a:spcPts val="400"/>
              </a:spcBef>
              <a:spcAft>
                <a:spcPts val="0"/>
              </a:spcAft>
              <a:buClr>
                <a:srgbClr val="1CADE4"/>
              </a:buClr>
              <a:buSzPct val="67857"/>
              <a:buFont typeface="Calibri"/>
              <a:buChar char="●"/>
            </a:pPr>
            <a:r>
              <a:rPr lang="en-US" b="1">
                <a:solidFill>
                  <a:srgbClr val="3F3F3F"/>
                </a:solidFill>
              </a:rPr>
              <a:t>AutoFuzz</a:t>
            </a:r>
            <a:r>
              <a:rPr lang="en-US">
                <a:solidFill>
                  <a:srgbClr val="3F3F3F"/>
                </a:solidFill>
              </a:rPr>
              <a:t>:</a:t>
            </a:r>
            <a:endParaRPr>
              <a:solidFill>
                <a:srgbClr val="3F3F3F"/>
              </a:solidFill>
            </a:endParaRPr>
          </a:p>
          <a:p>
            <a:pPr marL="914400" lvl="1" indent="-331152" algn="l" rtl="0">
              <a:lnSpc>
                <a:spcPct val="100000"/>
              </a:lnSpc>
              <a:spcBef>
                <a:spcPts val="0"/>
              </a:spcBef>
              <a:spcAft>
                <a:spcPts val="0"/>
              </a:spcAft>
              <a:buClr>
                <a:srgbClr val="1CADE4"/>
              </a:buClr>
              <a:buSzPct val="67857"/>
              <a:buFont typeface="Calibri"/>
              <a:buChar char="○"/>
            </a:pPr>
            <a:r>
              <a:rPr lang="en-US" sz="2800">
                <a:solidFill>
                  <a:srgbClr val="3F3F3F"/>
                </a:solidFill>
              </a:rPr>
              <a:t>Framework for automatically testing and fuzzing network protocols for implementation flaws. [1]</a:t>
            </a:r>
            <a:endParaRPr sz="2800">
              <a:solidFill>
                <a:srgbClr val="3F3F3F"/>
              </a:solidFill>
            </a:endParaRPr>
          </a:p>
          <a:p>
            <a:pPr marL="914400" lvl="1" indent="-331152" algn="l" rtl="0">
              <a:lnSpc>
                <a:spcPct val="100000"/>
              </a:lnSpc>
              <a:spcBef>
                <a:spcPts val="0"/>
              </a:spcBef>
              <a:spcAft>
                <a:spcPts val="0"/>
              </a:spcAft>
              <a:buClr>
                <a:srgbClr val="3F3F3F"/>
              </a:buClr>
              <a:buSzPct val="67857"/>
              <a:buFont typeface="Calibri"/>
              <a:buChar char="○"/>
            </a:pPr>
            <a:r>
              <a:rPr lang="en-US" sz="2800">
                <a:solidFill>
                  <a:srgbClr val="3F3F3F"/>
                </a:solidFill>
              </a:rPr>
              <a:t>Relevancy: We need to fuzz test networks protocols. AutoFuzz could be helpful.</a:t>
            </a:r>
            <a:endParaRPr sz="2800">
              <a:solidFill>
                <a:srgbClr val="3F3F3F"/>
              </a:solidFill>
            </a:endParaRPr>
          </a:p>
          <a:p>
            <a:pPr marL="914400" lvl="0" indent="0" algn="l" rtl="0">
              <a:lnSpc>
                <a:spcPct val="100000"/>
              </a:lnSpc>
              <a:spcBef>
                <a:spcPts val="400"/>
              </a:spcBef>
              <a:spcAft>
                <a:spcPts val="0"/>
              </a:spcAft>
              <a:buNone/>
            </a:pPr>
            <a:endParaRPr sz="2800">
              <a:solidFill>
                <a:srgbClr val="3F3F3F"/>
              </a:solidFill>
            </a:endParaRPr>
          </a:p>
          <a:p>
            <a:pPr marL="457200" lvl="0" indent="-331152" algn="l" rtl="0">
              <a:lnSpc>
                <a:spcPct val="100000"/>
              </a:lnSpc>
              <a:spcBef>
                <a:spcPts val="400"/>
              </a:spcBef>
              <a:spcAft>
                <a:spcPts val="0"/>
              </a:spcAft>
              <a:buClr>
                <a:srgbClr val="1CADE4"/>
              </a:buClr>
              <a:buSzPct val="67857"/>
              <a:buFont typeface="Calibri"/>
              <a:buChar char="●"/>
            </a:pPr>
            <a:r>
              <a:rPr lang="en-US" b="1">
                <a:solidFill>
                  <a:srgbClr val="3F3F3F"/>
                </a:solidFill>
              </a:rPr>
              <a:t>LSSM</a:t>
            </a:r>
            <a:r>
              <a:rPr lang="en-US">
                <a:solidFill>
                  <a:srgbClr val="3F3F3F"/>
                </a:solidFill>
              </a:rPr>
              <a:t>:</a:t>
            </a:r>
            <a:endParaRPr>
              <a:solidFill>
                <a:srgbClr val="3F3F3F"/>
              </a:solidFill>
            </a:endParaRPr>
          </a:p>
          <a:p>
            <a:pPr marL="914400" lvl="1" indent="-331152" algn="l" rtl="0">
              <a:lnSpc>
                <a:spcPct val="100000"/>
              </a:lnSpc>
              <a:spcBef>
                <a:spcPts val="0"/>
              </a:spcBef>
              <a:spcAft>
                <a:spcPts val="0"/>
              </a:spcAft>
              <a:buClr>
                <a:srgbClr val="1CADE4"/>
              </a:buClr>
              <a:buSzPct val="67857"/>
              <a:buFont typeface="Calibri"/>
              <a:buChar char="○"/>
            </a:pPr>
            <a:r>
              <a:rPr lang="en-US" sz="2800">
                <a:solidFill>
                  <a:srgbClr val="3F3F3F"/>
                </a:solidFill>
              </a:rPr>
              <a:t>AI/ML to actively resist deductive attacks from network traffic analysis. [2]</a:t>
            </a:r>
            <a:endParaRPr sz="2800">
              <a:solidFill>
                <a:srgbClr val="3F3F3F"/>
              </a:solidFill>
            </a:endParaRPr>
          </a:p>
          <a:p>
            <a:pPr marL="914400" lvl="1" indent="-331152" algn="l" rtl="0">
              <a:lnSpc>
                <a:spcPct val="100000"/>
              </a:lnSpc>
              <a:spcBef>
                <a:spcPts val="0"/>
              </a:spcBef>
              <a:spcAft>
                <a:spcPts val="0"/>
              </a:spcAft>
              <a:buClr>
                <a:srgbClr val="3F3F3F"/>
              </a:buClr>
              <a:buSzPct val="67857"/>
              <a:buFont typeface="Calibri"/>
              <a:buChar char="○"/>
            </a:pPr>
            <a:r>
              <a:rPr lang="en-US" sz="2800">
                <a:solidFill>
                  <a:srgbClr val="3F3F3F"/>
                </a:solidFill>
              </a:rPr>
              <a:t>Relevancy: As part of our marketing requirements we must use AI or machine learning to generate network responses that crash/hang the attacking application. The LSSM paper might help with this.</a:t>
            </a:r>
            <a:endParaRPr sz="2800">
              <a:solidFill>
                <a:srgbClr val="3F3F3F"/>
              </a:solidFill>
            </a:endParaRPr>
          </a:p>
          <a:p>
            <a:pPr marL="914400" lvl="0" indent="0" algn="l" rtl="0">
              <a:spcBef>
                <a:spcPts val="400"/>
              </a:spcBef>
              <a:spcAft>
                <a:spcPts val="0"/>
              </a:spcAft>
              <a:buNone/>
            </a:pPr>
            <a:endParaRPr sz="2400">
              <a:solidFill>
                <a:srgbClr val="3F3F3F"/>
              </a:solidFill>
            </a:endParaRPr>
          </a:p>
          <a:p>
            <a:pPr marL="914400" lvl="0" indent="0" algn="l" rtl="0">
              <a:spcBef>
                <a:spcPts val="400"/>
              </a:spcBef>
              <a:spcAft>
                <a:spcPts val="0"/>
              </a:spcAft>
              <a:buNone/>
            </a:pPr>
            <a:endParaRPr sz="2400">
              <a:solidFill>
                <a:srgbClr val="3F3F3F"/>
              </a:solidFill>
            </a:endParaRPr>
          </a:p>
          <a:p>
            <a:pPr marL="457200" lvl="0" indent="-400050" algn="l" rtl="0">
              <a:spcBef>
                <a:spcPts val="400"/>
              </a:spcBef>
              <a:spcAft>
                <a:spcPts val="0"/>
              </a:spcAft>
              <a:buNone/>
            </a:pPr>
            <a:endParaRPr sz="1600">
              <a:solidFill>
                <a:srgbClr val="3F3F3F"/>
              </a:solidFill>
            </a:endParaRPr>
          </a:p>
          <a:p>
            <a:pPr marL="457200" lvl="0" indent="-400050" algn="l" rtl="0">
              <a:spcBef>
                <a:spcPts val="400"/>
              </a:spcBef>
              <a:spcAft>
                <a:spcPts val="0"/>
              </a:spcAft>
              <a:buNone/>
            </a:pPr>
            <a:r>
              <a:rPr lang="en-US" sz="1600">
                <a:solidFill>
                  <a:srgbClr val="3F3F3F"/>
                </a:solidFill>
              </a:rPr>
              <a:t>[1] Gorbunov, Serge, and Arnold Rosenbloom. "AutoFuzz: Automated Network Protocol Fuzzing Framework." </a:t>
            </a:r>
            <a:r>
              <a:rPr lang="en-US" sz="1600" i="1">
                <a:solidFill>
                  <a:srgbClr val="3F3F3F"/>
                </a:solidFill>
              </a:rPr>
              <a:t>IJCSNS </a:t>
            </a:r>
            <a:r>
              <a:rPr lang="en-US" sz="1600">
                <a:solidFill>
                  <a:srgbClr val="3F3F3F"/>
                </a:solidFill>
              </a:rPr>
              <a:t>10.8 (2010): 239.</a:t>
            </a:r>
            <a:endParaRPr sz="1600">
              <a:solidFill>
                <a:srgbClr val="3F3F3F"/>
              </a:solidFill>
            </a:endParaRPr>
          </a:p>
          <a:p>
            <a:pPr marL="457200" lvl="0" indent="-400050" algn="l" rtl="0">
              <a:spcBef>
                <a:spcPts val="400"/>
              </a:spcBef>
              <a:spcAft>
                <a:spcPts val="0"/>
              </a:spcAft>
              <a:buNone/>
            </a:pPr>
            <a:r>
              <a:rPr lang="en-US" sz="1600">
                <a:solidFill>
                  <a:srgbClr val="3F3F3F"/>
                </a:solidFill>
              </a:rPr>
              <a:t>[2] Z. Zhou, X. Kuang, L. Sun, L. Zhong and C. Xu, "Endogenous Security Defense against Deductive Attack: When Artificial Intelligence Meets Active Defense for Online Service," in IEEE Communications Magazine, vol. 58, no. 6, pp. 58-64, June 2020, doi: 10.1109/MCOM.001.1900367.</a:t>
            </a:r>
            <a:endParaRPr sz="1600">
              <a:solidFill>
                <a:srgbClr val="3F3F3F"/>
              </a:solidFill>
            </a:endParaRPr>
          </a:p>
        </p:txBody>
      </p:sp>
      <p:sp>
        <p:nvSpPr>
          <p:cNvPr id="122" name="Google Shape;122;g3116e21320b_2_62"/>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
        <p:nvSpPr>
          <p:cNvPr id="2" name="Google Shape;103;g310b6cce123_0_0">
            <a:extLst>
              <a:ext uri="{FF2B5EF4-FFF2-40B4-BE49-F238E27FC236}">
                <a16:creationId xmlns:a16="http://schemas.microsoft.com/office/drawing/2014/main" id="{8930B21C-9CA7-8859-5320-7F8829606075}"/>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Shape 127"/>
        <p:cNvGrpSpPr/>
        <p:nvPr/>
      </p:nvGrpSpPr>
      <p:grpSpPr>
        <a:xfrm>
          <a:off x="0" y="0"/>
          <a:ext cx="0" cy="0"/>
          <a:chOff x="0" y="0"/>
          <a:chExt cx="0" cy="0"/>
        </a:xfrm>
      </p:grpSpPr>
      <p:sp>
        <p:nvSpPr>
          <p:cNvPr id="128" name="Google Shape;128;g3116e21320b_4_0"/>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
                  </a:ext>
                </a:extLst>
              </a:rPr>
              <a:t>Related Research/Projects</a:t>
            </a:r>
            <a:endParaRPr/>
          </a:p>
        </p:txBody>
      </p:sp>
      <p:sp>
        <p:nvSpPr>
          <p:cNvPr id="129" name="Google Shape;129;g3116e21320b_4_0"/>
          <p:cNvSpPr txBox="1">
            <a:spLocks noGrp="1"/>
          </p:cNvSpPr>
          <p:nvPr>
            <p:ph type="body" idx="1"/>
          </p:nvPr>
        </p:nvSpPr>
        <p:spPr>
          <a:xfrm>
            <a:off x="304800" y="1253330"/>
            <a:ext cx="11430000" cy="4995000"/>
          </a:xfrm>
          <a:prstGeom prst="rect">
            <a:avLst/>
          </a:prstGeom>
        </p:spPr>
        <p:txBody>
          <a:bodyPr spcFirstLastPara="1" wrap="square" lIns="91425" tIns="45700" rIns="91425" bIns="45700" anchor="t" anchorCtr="0">
            <a:normAutofit/>
          </a:bodyPr>
          <a:lstStyle/>
          <a:p>
            <a:pPr marL="457200" lvl="0" indent="-342900" algn="l" rtl="0">
              <a:lnSpc>
                <a:spcPct val="100000"/>
              </a:lnSpc>
              <a:spcBef>
                <a:spcPts val="400"/>
              </a:spcBef>
              <a:spcAft>
                <a:spcPts val="0"/>
              </a:spcAft>
              <a:buClr>
                <a:srgbClr val="1CADE4"/>
              </a:buClr>
              <a:buSzPts val="1800"/>
              <a:buFont typeface="Calibri"/>
              <a:buChar char="●"/>
            </a:pPr>
            <a:r>
              <a:rPr lang="en-US" sz="2400" b="1" dirty="0">
                <a:solidFill>
                  <a:srgbClr val="3F3F3F"/>
                </a:solidFill>
              </a:rPr>
              <a:t>EkHunter</a:t>
            </a:r>
            <a:r>
              <a:rPr lang="en-US" sz="2400" dirty="0">
                <a:solidFill>
                  <a:srgbClr val="3F3F3F"/>
                </a:solidFill>
              </a:rPr>
              <a:t>:</a:t>
            </a:r>
            <a:endParaRPr sz="2400" dirty="0">
              <a:solidFill>
                <a:srgbClr val="3F3F3F"/>
              </a:solidFill>
            </a:endParaRPr>
          </a:p>
          <a:p>
            <a:pPr marL="914400" lvl="1" indent="-342900" algn="l" rtl="0">
              <a:lnSpc>
                <a:spcPct val="100000"/>
              </a:lnSpc>
              <a:spcBef>
                <a:spcPts val="0"/>
              </a:spcBef>
              <a:spcAft>
                <a:spcPts val="0"/>
              </a:spcAft>
              <a:buClr>
                <a:srgbClr val="1CADE4"/>
              </a:buClr>
              <a:buSzPts val="1800"/>
              <a:buFont typeface="Calibri"/>
              <a:buChar char="○"/>
            </a:pPr>
            <a:r>
              <a:rPr lang="en-US" sz="2400" dirty="0">
                <a:solidFill>
                  <a:srgbClr val="3F3F3F"/>
                </a:solidFill>
              </a:rPr>
              <a:t>Automatically detects presence of web-based exploit vulnerabilities, and derives test cases to compromise integrity of exploit kit and even kit operator. [1]</a:t>
            </a:r>
            <a:endParaRPr sz="2400" dirty="0">
              <a:solidFill>
                <a:srgbClr val="3F3F3F"/>
              </a:solidFill>
            </a:endParaRPr>
          </a:p>
          <a:p>
            <a:pPr marL="0" lvl="0" indent="0" algn="l" rtl="0">
              <a:lnSpc>
                <a:spcPct val="100000"/>
              </a:lnSpc>
              <a:spcBef>
                <a:spcPts val="400"/>
              </a:spcBef>
              <a:spcAft>
                <a:spcPts val="0"/>
              </a:spcAft>
              <a:buNone/>
            </a:pPr>
            <a:endParaRPr sz="2400" dirty="0">
              <a:solidFill>
                <a:srgbClr val="3F3F3F"/>
              </a:solidFill>
            </a:endParaRPr>
          </a:p>
          <a:p>
            <a:pPr marL="0" lvl="0" indent="0" algn="l" rtl="0">
              <a:lnSpc>
                <a:spcPct val="100000"/>
              </a:lnSpc>
              <a:spcBef>
                <a:spcPts val="400"/>
              </a:spcBef>
              <a:spcAft>
                <a:spcPts val="0"/>
              </a:spcAft>
              <a:buNone/>
            </a:pPr>
            <a:endParaRPr sz="2400" dirty="0">
              <a:solidFill>
                <a:srgbClr val="3F3F3F"/>
              </a:solidFill>
            </a:endParaRPr>
          </a:p>
          <a:p>
            <a:pPr marL="0" lvl="0" indent="0" algn="l" rtl="0">
              <a:lnSpc>
                <a:spcPct val="100000"/>
              </a:lnSpc>
              <a:spcBef>
                <a:spcPts val="400"/>
              </a:spcBef>
              <a:spcAft>
                <a:spcPts val="0"/>
              </a:spcAft>
              <a:buNone/>
            </a:pPr>
            <a:endParaRPr sz="2400" dirty="0">
              <a:solidFill>
                <a:srgbClr val="3F3F3F"/>
              </a:solidFill>
            </a:endParaRPr>
          </a:p>
          <a:p>
            <a:pPr marL="0" lvl="0" indent="0" algn="l" rtl="0">
              <a:lnSpc>
                <a:spcPct val="100000"/>
              </a:lnSpc>
              <a:spcBef>
                <a:spcPts val="400"/>
              </a:spcBef>
              <a:spcAft>
                <a:spcPts val="0"/>
              </a:spcAft>
              <a:buNone/>
            </a:pPr>
            <a:endParaRPr sz="2400" dirty="0">
              <a:solidFill>
                <a:srgbClr val="3F3F3F"/>
              </a:solidFill>
            </a:endParaRPr>
          </a:p>
          <a:p>
            <a:pPr marL="0" lvl="0" indent="0" algn="l" rtl="0">
              <a:lnSpc>
                <a:spcPct val="100000"/>
              </a:lnSpc>
              <a:spcBef>
                <a:spcPts val="400"/>
              </a:spcBef>
              <a:spcAft>
                <a:spcPts val="0"/>
              </a:spcAft>
              <a:buNone/>
            </a:pPr>
            <a:endParaRPr sz="2400" dirty="0">
              <a:solidFill>
                <a:srgbClr val="3F3F3F"/>
              </a:solidFill>
            </a:endParaRPr>
          </a:p>
          <a:p>
            <a:pPr marL="0" lvl="0" indent="0" algn="l" rtl="0">
              <a:lnSpc>
                <a:spcPct val="100000"/>
              </a:lnSpc>
              <a:spcBef>
                <a:spcPts val="400"/>
              </a:spcBef>
              <a:spcAft>
                <a:spcPts val="0"/>
              </a:spcAft>
              <a:buNone/>
            </a:pPr>
            <a:endParaRPr sz="2400" dirty="0">
              <a:solidFill>
                <a:srgbClr val="3F3F3F"/>
              </a:solidFill>
            </a:endParaRPr>
          </a:p>
          <a:p>
            <a:pPr marL="0" lvl="0" indent="0" algn="l" rtl="0">
              <a:lnSpc>
                <a:spcPct val="100000"/>
              </a:lnSpc>
              <a:spcBef>
                <a:spcPts val="400"/>
              </a:spcBef>
              <a:spcAft>
                <a:spcPts val="0"/>
              </a:spcAft>
              <a:buNone/>
            </a:pPr>
            <a:endParaRPr sz="2400" dirty="0">
              <a:solidFill>
                <a:srgbClr val="3F3F3F"/>
              </a:solidFill>
            </a:endParaRPr>
          </a:p>
          <a:p>
            <a:pPr marL="457200" lvl="0" indent="-400050" algn="l" rtl="0">
              <a:spcBef>
                <a:spcPts val="400"/>
              </a:spcBef>
              <a:spcAft>
                <a:spcPts val="0"/>
              </a:spcAft>
              <a:buClr>
                <a:schemeClr val="dk1"/>
              </a:buClr>
              <a:buSzPts val="1100"/>
              <a:buFont typeface="Arial"/>
              <a:buNone/>
            </a:pPr>
            <a:r>
              <a:rPr lang="en-US" sz="1600" dirty="0">
                <a:solidFill>
                  <a:srgbClr val="3F3F3F"/>
                </a:solidFill>
              </a:rPr>
              <a:t>[1] Eshete, </a:t>
            </a:r>
            <a:r>
              <a:rPr lang="en-US" sz="1600" dirty="0" err="1">
                <a:solidFill>
                  <a:srgbClr val="3F3F3F"/>
                </a:solidFill>
              </a:rPr>
              <a:t>Birhanu</a:t>
            </a:r>
            <a:r>
              <a:rPr lang="en-US" sz="1600" dirty="0">
                <a:solidFill>
                  <a:srgbClr val="3F3F3F"/>
                </a:solidFill>
              </a:rPr>
              <a:t>, et al. "</a:t>
            </a:r>
            <a:r>
              <a:rPr lang="en-US" sz="1600" dirty="0" err="1">
                <a:solidFill>
                  <a:srgbClr val="3F3F3F"/>
                </a:solidFill>
              </a:rPr>
              <a:t>EKHunter</a:t>
            </a:r>
            <a:r>
              <a:rPr lang="en-US" sz="1600" dirty="0">
                <a:solidFill>
                  <a:srgbClr val="3F3F3F"/>
                </a:solidFill>
              </a:rPr>
              <a:t>: A Counter-Offensive Toolkit for Exploit Kit Infiltration." </a:t>
            </a:r>
            <a:r>
              <a:rPr lang="en-US" sz="1600" i="1" dirty="0">
                <a:solidFill>
                  <a:srgbClr val="3F3F3F"/>
                </a:solidFill>
              </a:rPr>
              <a:t>NDSS</a:t>
            </a:r>
            <a:r>
              <a:rPr lang="en-US" sz="1600" dirty="0">
                <a:solidFill>
                  <a:srgbClr val="3F3F3F"/>
                </a:solidFill>
              </a:rPr>
              <a:t>. 2015. </a:t>
            </a:r>
            <a:r>
              <a:rPr lang="en-US" sz="1600" u="sng" dirty="0">
                <a:solidFill>
                  <a:srgbClr val="6EAC1C"/>
                </a:solidFill>
                <a:hlinkClick r:id="rId3">
                  <a:extLst>
                    <a:ext uri="{A12FA001-AC4F-418D-AE19-62706E023703}">
                      <ahyp:hlinkClr xmlns:ahyp="http://schemas.microsoft.com/office/drawing/2018/hyperlinkcolor" val="tx"/>
                    </a:ext>
                  </a:extLst>
                </a:hlinkClick>
              </a:rPr>
              <a:t>http://dx.doi.org/10.14722/ndss.2015.23237</a:t>
            </a:r>
            <a:r>
              <a:rPr lang="en-US" sz="1600" dirty="0">
                <a:solidFill>
                  <a:srgbClr val="3F3F3F"/>
                </a:solidFill>
              </a:rPr>
              <a:t>.</a:t>
            </a:r>
            <a:endParaRPr sz="2400" dirty="0">
              <a:solidFill>
                <a:srgbClr val="3F3F3F"/>
              </a:solidFill>
            </a:endParaRPr>
          </a:p>
        </p:txBody>
      </p:sp>
      <p:sp>
        <p:nvSpPr>
          <p:cNvPr id="130" name="Google Shape;130;g3116e21320b_4_0"/>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
        <p:nvSpPr>
          <p:cNvPr id="2" name="Google Shape;103;g310b6cce123_0_0">
            <a:extLst>
              <a:ext uri="{FF2B5EF4-FFF2-40B4-BE49-F238E27FC236}">
                <a16:creationId xmlns:a16="http://schemas.microsoft.com/office/drawing/2014/main" id="{7D8B228A-5C67-D5D0-4651-1C02EA6A249E}"/>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g3116e21320b_2_69"/>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4"/>
                  </a:ext>
                </a:extLst>
              </a:rPr>
              <a:t>Related Patents</a:t>
            </a:r>
            <a:endParaRPr/>
          </a:p>
        </p:txBody>
      </p:sp>
      <p:sp>
        <p:nvSpPr>
          <p:cNvPr id="137" name="Google Shape;137;g3116e21320b_2_69"/>
          <p:cNvSpPr txBox="1">
            <a:spLocks noGrp="1"/>
          </p:cNvSpPr>
          <p:nvPr>
            <p:ph type="body" idx="1"/>
          </p:nvPr>
        </p:nvSpPr>
        <p:spPr>
          <a:xfrm>
            <a:off x="304800" y="1035004"/>
            <a:ext cx="11430000" cy="5381561"/>
          </a:xfrm>
          <a:prstGeom prst="rect">
            <a:avLst/>
          </a:prstGeom>
        </p:spPr>
        <p:txBody>
          <a:bodyPr spcFirstLastPara="1" wrap="square" lIns="91425" tIns="45700" rIns="91425" bIns="45700" anchor="t" anchorCtr="0">
            <a:normAutofit/>
          </a:bodyPr>
          <a:lstStyle/>
          <a:p>
            <a:pPr marL="457200" lvl="0" indent="-342900" algn="l" rtl="0">
              <a:spcBef>
                <a:spcPts val="400"/>
              </a:spcBef>
              <a:spcAft>
                <a:spcPts val="0"/>
              </a:spcAft>
              <a:buClr>
                <a:srgbClr val="1CADE4"/>
              </a:buClr>
              <a:buSzPts val="1800"/>
              <a:buFont typeface="Calibri"/>
              <a:buChar char="●"/>
            </a:pPr>
            <a:r>
              <a:rPr lang="en-US" sz="2600" b="1" dirty="0">
                <a:solidFill>
                  <a:srgbClr val="3F3F3F"/>
                </a:solidFill>
              </a:rPr>
              <a:t>“Detection of Anomalies, Threat Indicators, &amp; Threats to Network Security”</a:t>
            </a:r>
            <a:r>
              <a:rPr lang="en-US" sz="2600" dirty="0">
                <a:solidFill>
                  <a:srgbClr val="3F3F3F"/>
                </a:solidFill>
              </a:rPr>
              <a:t>, </a:t>
            </a:r>
            <a:r>
              <a:rPr lang="en-US" sz="2600" i="1" dirty="0">
                <a:solidFill>
                  <a:srgbClr val="3F3F3F"/>
                </a:solidFill>
              </a:rPr>
              <a:t>Splunk</a:t>
            </a:r>
            <a:endParaRPr sz="2600" i="1" dirty="0">
              <a:solidFill>
                <a:srgbClr val="3F3F3F"/>
              </a:solidFill>
            </a:endParaRPr>
          </a:p>
          <a:p>
            <a:pPr marL="914400" lvl="1" indent="-342900" algn="l" rtl="0">
              <a:spcBef>
                <a:spcPts val="0"/>
              </a:spcBef>
              <a:spcAft>
                <a:spcPts val="0"/>
              </a:spcAft>
              <a:buClr>
                <a:srgbClr val="1CADE4"/>
              </a:buClr>
              <a:buSzPts val="1800"/>
              <a:buFont typeface="Calibri"/>
              <a:buChar char="○"/>
            </a:pPr>
            <a:r>
              <a:rPr lang="en-US" sz="2400" dirty="0">
                <a:solidFill>
                  <a:srgbClr val="3F3F3F"/>
                </a:solidFill>
              </a:rPr>
              <a:t>Methodology for detecting anomalies in activity on a computer network by processing, using a plurality of machine-learning anomaly models to identify, generate, and process anomaly data. [1]</a:t>
            </a:r>
            <a:endParaRPr sz="2400" dirty="0">
              <a:solidFill>
                <a:srgbClr val="3F3F3F"/>
              </a:solidFill>
            </a:endParaRPr>
          </a:p>
          <a:p>
            <a:pPr marL="457200" lvl="0" indent="-342900" algn="l" rtl="0">
              <a:spcBef>
                <a:spcPts val="0"/>
              </a:spcBef>
              <a:spcAft>
                <a:spcPts val="0"/>
              </a:spcAft>
              <a:buClr>
                <a:srgbClr val="1CADE4"/>
              </a:buClr>
              <a:buSzPts val="1800"/>
              <a:buFont typeface="Calibri"/>
              <a:buChar char="●"/>
            </a:pPr>
            <a:r>
              <a:rPr lang="en-US" sz="2600" b="1" dirty="0">
                <a:solidFill>
                  <a:srgbClr val="3F3F3F"/>
                </a:solidFill>
              </a:rPr>
              <a:t>Automated Analysis using Sandbox &amp; Machine Learning Classification </a:t>
            </a:r>
            <a:r>
              <a:rPr lang="en-US" sz="2600" i="1" dirty="0">
                <a:solidFill>
                  <a:srgbClr val="3F3F3F"/>
                </a:solidFill>
              </a:rPr>
              <a:t>Veracode Inc.</a:t>
            </a:r>
            <a:endParaRPr sz="2600" i="1" dirty="0">
              <a:solidFill>
                <a:srgbClr val="3F3F3F"/>
              </a:solidFill>
            </a:endParaRPr>
          </a:p>
          <a:p>
            <a:pPr marL="914400" lvl="1" indent="-342900" algn="l" rtl="0">
              <a:spcBef>
                <a:spcPts val="0"/>
              </a:spcBef>
              <a:spcAft>
                <a:spcPts val="0"/>
              </a:spcAft>
              <a:buClr>
                <a:srgbClr val="1CADE4"/>
              </a:buClr>
              <a:buSzPts val="1800"/>
              <a:buFont typeface="Calibri"/>
              <a:buChar char="○"/>
            </a:pPr>
            <a:r>
              <a:rPr lang="en-US" sz="2400" dirty="0">
                <a:solidFill>
                  <a:srgbClr val="3F3F3F"/>
                </a:solidFill>
              </a:rPr>
              <a:t>Methodology for automated behavioral and static analysis using a sandboxed environment and machine learning detection. [2]</a:t>
            </a:r>
            <a:endParaRPr sz="2400" dirty="0">
              <a:solidFill>
                <a:srgbClr val="3F3F3F"/>
              </a:solidFill>
            </a:endParaRPr>
          </a:p>
          <a:p>
            <a:pPr marL="914400" lvl="0" indent="0" algn="l" rtl="0">
              <a:spcBef>
                <a:spcPts val="400"/>
              </a:spcBef>
              <a:spcAft>
                <a:spcPts val="0"/>
              </a:spcAft>
              <a:buNone/>
            </a:pPr>
            <a:endParaRPr sz="2400" dirty="0">
              <a:solidFill>
                <a:srgbClr val="3F3F3F"/>
              </a:solidFill>
            </a:endParaRPr>
          </a:p>
          <a:p>
            <a:pPr marL="0" lvl="0" indent="0" algn="l" rtl="0">
              <a:spcBef>
                <a:spcPts val="400"/>
              </a:spcBef>
              <a:spcAft>
                <a:spcPts val="0"/>
              </a:spcAft>
              <a:buNone/>
            </a:pPr>
            <a:endParaRPr lang="en-US" sz="1700" dirty="0">
              <a:solidFill>
                <a:srgbClr val="3F3F3F"/>
              </a:solidFill>
            </a:endParaRPr>
          </a:p>
          <a:p>
            <a:pPr marL="0" lvl="0" indent="0" algn="l" rtl="0">
              <a:spcBef>
                <a:spcPts val="400"/>
              </a:spcBef>
              <a:spcAft>
                <a:spcPts val="0"/>
              </a:spcAft>
              <a:buNone/>
            </a:pPr>
            <a:endParaRPr lang="en-US" sz="1700" dirty="0">
              <a:solidFill>
                <a:srgbClr val="3F3F3F"/>
              </a:solidFill>
            </a:endParaRPr>
          </a:p>
          <a:p>
            <a:pPr marL="0" lvl="0" indent="0" algn="l" rtl="0">
              <a:spcBef>
                <a:spcPts val="400"/>
              </a:spcBef>
              <a:spcAft>
                <a:spcPts val="0"/>
              </a:spcAft>
              <a:buNone/>
            </a:pPr>
            <a:endParaRPr sz="1700" dirty="0">
              <a:solidFill>
                <a:srgbClr val="3F3F3F"/>
              </a:solidFill>
            </a:endParaRPr>
          </a:p>
          <a:p>
            <a:pPr marL="457200" lvl="0" indent="-457200" algn="l" rtl="0">
              <a:spcBef>
                <a:spcPts val="400"/>
              </a:spcBef>
              <a:spcAft>
                <a:spcPts val="0"/>
              </a:spcAft>
              <a:buNone/>
            </a:pPr>
            <a:r>
              <a:rPr lang="en-US" sz="1700" dirty="0">
                <a:solidFill>
                  <a:srgbClr val="3F3F3F"/>
                </a:solidFill>
              </a:rPr>
              <a:t>[1] Splunk Security Platform, Sudhakar </a:t>
            </a:r>
            <a:r>
              <a:rPr lang="en-US" sz="1700" dirty="0" err="1">
                <a:solidFill>
                  <a:srgbClr val="3F3F3F"/>
                </a:solidFill>
              </a:rPr>
              <a:t>Muddu</a:t>
            </a:r>
            <a:r>
              <a:rPr lang="en-US" sz="1700" dirty="0">
                <a:solidFill>
                  <a:srgbClr val="3F3F3F"/>
                </a:solidFill>
              </a:rPr>
              <a:t>, Christos </a:t>
            </a:r>
            <a:r>
              <a:rPr lang="en-US" sz="1700" dirty="0" err="1">
                <a:solidFill>
                  <a:srgbClr val="3F3F3F"/>
                </a:solidFill>
              </a:rPr>
              <a:t>Tryfonas</a:t>
            </a:r>
            <a:r>
              <a:rPr lang="en-US" sz="1700" dirty="0">
                <a:solidFill>
                  <a:srgbClr val="3F3F3F"/>
                </a:solidFill>
              </a:rPr>
              <a:t>, 2019, ID: US20190342311A1</a:t>
            </a:r>
            <a:endParaRPr sz="1700" dirty="0">
              <a:solidFill>
                <a:srgbClr val="3F3F3F"/>
              </a:solidFill>
            </a:endParaRPr>
          </a:p>
          <a:p>
            <a:pPr marL="457200" lvl="0" indent="-457200" algn="l" rtl="0">
              <a:spcBef>
                <a:spcPts val="400"/>
              </a:spcBef>
              <a:spcAft>
                <a:spcPts val="0"/>
              </a:spcAft>
              <a:buNone/>
            </a:pPr>
            <a:r>
              <a:rPr lang="en-US" sz="1700" dirty="0">
                <a:solidFill>
                  <a:srgbClr val="3F3F3F"/>
                </a:solidFill>
              </a:rPr>
              <a:t>[2] Veracode Automated Analysis Methodology, Theodora H. </a:t>
            </a:r>
            <a:r>
              <a:rPr lang="en-US" sz="1700" dirty="0" err="1">
                <a:solidFill>
                  <a:srgbClr val="3F3F3F"/>
                </a:solidFill>
              </a:rPr>
              <a:t>Titonis</a:t>
            </a:r>
            <a:r>
              <a:rPr lang="en-US" sz="1700" dirty="0">
                <a:solidFill>
                  <a:srgbClr val="3F3F3F"/>
                </a:solidFill>
              </a:rPr>
              <a:t>, Nelson R. Manohar-</a:t>
            </a:r>
            <a:r>
              <a:rPr lang="en-US" sz="1700" dirty="0" err="1">
                <a:solidFill>
                  <a:srgbClr val="3F3F3F"/>
                </a:solidFill>
              </a:rPr>
              <a:t>Alers</a:t>
            </a:r>
            <a:r>
              <a:rPr lang="en-US" sz="1700" dirty="0">
                <a:solidFill>
                  <a:srgbClr val="3F3F3F"/>
                </a:solidFill>
              </a:rPr>
              <a:t>, Christopher J. </a:t>
            </a:r>
            <a:r>
              <a:rPr lang="en-US" sz="1700" dirty="0" err="1">
                <a:solidFill>
                  <a:srgbClr val="3F3F3F"/>
                </a:solidFill>
              </a:rPr>
              <a:t>Wysopal</a:t>
            </a:r>
            <a:r>
              <a:rPr lang="en-US" sz="1700" dirty="0">
                <a:solidFill>
                  <a:srgbClr val="3F3F3F"/>
                </a:solidFill>
              </a:rPr>
              <a:t>, 2017, ID: EP2610776B1</a:t>
            </a:r>
            <a:endParaRPr sz="2400" dirty="0">
              <a:solidFill>
                <a:srgbClr val="3F3F3F"/>
              </a:solidFill>
            </a:endParaRPr>
          </a:p>
        </p:txBody>
      </p:sp>
      <p:sp>
        <p:nvSpPr>
          <p:cNvPr id="138" name="Google Shape;138;g3116e21320b_2_69"/>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
        <p:nvSpPr>
          <p:cNvPr id="2" name="Google Shape;103;g310b6cce123_0_0">
            <a:extLst>
              <a:ext uri="{FF2B5EF4-FFF2-40B4-BE49-F238E27FC236}">
                <a16:creationId xmlns:a16="http://schemas.microsoft.com/office/drawing/2014/main" id="{3CCDCB53-D0EA-13C6-DC1A-59D93DA634F2}"/>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g3116e21320b_2_55"/>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Related Products</a:t>
            </a:r>
            <a:endParaRPr/>
          </a:p>
        </p:txBody>
      </p:sp>
      <p:sp>
        <p:nvSpPr>
          <p:cNvPr id="145" name="Google Shape;145;g3116e21320b_2_55"/>
          <p:cNvSpPr txBox="1">
            <a:spLocks noGrp="1"/>
          </p:cNvSpPr>
          <p:nvPr>
            <p:ph type="body" idx="1"/>
          </p:nvPr>
        </p:nvSpPr>
        <p:spPr>
          <a:xfrm>
            <a:off x="304800" y="1253330"/>
            <a:ext cx="11430000" cy="4995000"/>
          </a:xfrm>
          <a:prstGeom prst="rect">
            <a:avLst/>
          </a:prstGeom>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1100"/>
              <a:buFont typeface="Arial"/>
              <a:buNone/>
            </a:pPr>
            <a:r>
              <a:rPr lang="en-US" sz="2400">
                <a:solidFill>
                  <a:srgbClr val="3F3F3F"/>
                </a:solidFill>
              </a:rPr>
              <a:t>Market and competition primarily consists of two main categories:</a:t>
            </a:r>
            <a:endParaRPr sz="2400">
              <a:solidFill>
                <a:srgbClr val="3F3F3F"/>
              </a:solidFill>
            </a:endParaRPr>
          </a:p>
          <a:p>
            <a:pPr marL="457200" lvl="0" indent="-381000" algn="l" rtl="0">
              <a:lnSpc>
                <a:spcPct val="100000"/>
              </a:lnSpc>
              <a:spcBef>
                <a:spcPts val="0"/>
              </a:spcBef>
              <a:spcAft>
                <a:spcPts val="0"/>
              </a:spcAft>
              <a:buClr>
                <a:srgbClr val="1CADE4"/>
              </a:buClr>
              <a:buSzPts val="2400"/>
              <a:buFont typeface="Calibri"/>
              <a:buChar char="●"/>
            </a:pPr>
            <a:r>
              <a:rPr lang="en-US" sz="2400" b="1">
                <a:solidFill>
                  <a:srgbClr val="3F3F3F"/>
                </a:solidFill>
              </a:rPr>
              <a:t>IDS/IPS Solutions</a:t>
            </a:r>
            <a:endParaRPr sz="2400">
              <a:solidFill>
                <a:srgbClr val="3F3F3F"/>
              </a:solidFill>
            </a:endParaRPr>
          </a:p>
          <a:p>
            <a:pPr marL="914400" lvl="1" indent="-381000" algn="l" rtl="0">
              <a:lnSpc>
                <a:spcPct val="100000"/>
              </a:lnSpc>
              <a:spcBef>
                <a:spcPts val="0"/>
              </a:spcBef>
              <a:spcAft>
                <a:spcPts val="0"/>
              </a:spcAft>
              <a:buClr>
                <a:srgbClr val="1CADE4"/>
              </a:buClr>
              <a:buSzPts val="2400"/>
              <a:buFont typeface="Calibri"/>
              <a:buChar char="○"/>
            </a:pPr>
            <a:r>
              <a:rPr lang="en-US" sz="2400">
                <a:solidFill>
                  <a:srgbClr val="3F3F3F"/>
                </a:solidFill>
              </a:rPr>
              <a:t>Suricata, </a:t>
            </a:r>
            <a:r>
              <a:rPr lang="en-US" sz="2400" i="1">
                <a:solidFill>
                  <a:srgbClr val="3F3F3F"/>
                </a:solidFill>
              </a:rPr>
              <a:t>OISF</a:t>
            </a:r>
            <a:endParaRPr sz="2400" i="1">
              <a:solidFill>
                <a:srgbClr val="3F3F3F"/>
              </a:solidFill>
            </a:endParaRPr>
          </a:p>
          <a:p>
            <a:pPr marL="1371600" lvl="2" indent="-381000" algn="l" rtl="0">
              <a:lnSpc>
                <a:spcPct val="100000"/>
              </a:lnSpc>
              <a:spcBef>
                <a:spcPts val="0"/>
              </a:spcBef>
              <a:spcAft>
                <a:spcPts val="0"/>
              </a:spcAft>
              <a:buClr>
                <a:srgbClr val="1CADE4"/>
              </a:buClr>
              <a:buSzPts val="2400"/>
              <a:buFont typeface="Calibri"/>
              <a:buChar char="■"/>
            </a:pPr>
            <a:r>
              <a:rPr lang="en-US" sz="2400">
                <a:solidFill>
                  <a:srgbClr val="3F3F3F"/>
                </a:solidFill>
              </a:rPr>
              <a:t>Easy to use, Customizable, Direct rule feeds, Partially Free/Open-Source</a:t>
            </a:r>
            <a:endParaRPr sz="2400">
              <a:solidFill>
                <a:srgbClr val="3F3F3F"/>
              </a:solidFill>
            </a:endParaRPr>
          </a:p>
          <a:p>
            <a:pPr marL="0" lvl="0" indent="0" algn="l" rtl="0">
              <a:lnSpc>
                <a:spcPct val="100000"/>
              </a:lnSpc>
              <a:spcBef>
                <a:spcPts val="0"/>
              </a:spcBef>
              <a:spcAft>
                <a:spcPts val="0"/>
              </a:spcAft>
              <a:buClr>
                <a:schemeClr val="dk1"/>
              </a:buClr>
              <a:buSzPts val="1100"/>
              <a:buFont typeface="Arial"/>
              <a:buNone/>
            </a:pPr>
            <a:endParaRPr sz="2400">
              <a:solidFill>
                <a:srgbClr val="3F3F3F"/>
              </a:solidFill>
            </a:endParaRPr>
          </a:p>
          <a:p>
            <a:pPr marL="457200" lvl="0" indent="-381000" algn="l" rtl="0">
              <a:lnSpc>
                <a:spcPct val="100000"/>
              </a:lnSpc>
              <a:spcBef>
                <a:spcPts val="0"/>
              </a:spcBef>
              <a:spcAft>
                <a:spcPts val="0"/>
              </a:spcAft>
              <a:buClr>
                <a:srgbClr val="1CADE4"/>
              </a:buClr>
              <a:buSzPts val="2400"/>
              <a:buFont typeface="Calibri"/>
              <a:buChar char="●"/>
            </a:pPr>
            <a:r>
              <a:rPr lang="en-US" sz="2400" b="1">
                <a:solidFill>
                  <a:srgbClr val="3F3F3F"/>
                </a:solidFill>
              </a:rPr>
              <a:t>EDR Solutions</a:t>
            </a:r>
            <a:endParaRPr sz="2400" b="1">
              <a:solidFill>
                <a:srgbClr val="3F3F3F"/>
              </a:solidFill>
            </a:endParaRPr>
          </a:p>
          <a:p>
            <a:pPr marL="914400" lvl="1" indent="-381000" algn="l" rtl="0">
              <a:lnSpc>
                <a:spcPct val="100000"/>
              </a:lnSpc>
              <a:spcBef>
                <a:spcPts val="0"/>
              </a:spcBef>
              <a:spcAft>
                <a:spcPts val="0"/>
              </a:spcAft>
              <a:buClr>
                <a:srgbClr val="1CADE4"/>
              </a:buClr>
              <a:buSzPts val="2400"/>
              <a:buFont typeface="Calibri"/>
              <a:buChar char="○"/>
            </a:pPr>
            <a:r>
              <a:rPr lang="en-US" sz="2400">
                <a:solidFill>
                  <a:srgbClr val="3F3F3F"/>
                </a:solidFill>
              </a:rPr>
              <a:t>CrowdStrike Falcon, </a:t>
            </a:r>
            <a:r>
              <a:rPr lang="en-US" sz="2400" i="1">
                <a:solidFill>
                  <a:srgbClr val="3F3F3F"/>
                </a:solidFill>
              </a:rPr>
              <a:t>CrowdStrike</a:t>
            </a:r>
            <a:endParaRPr sz="2400" i="1">
              <a:solidFill>
                <a:srgbClr val="3F3F3F"/>
              </a:solidFill>
            </a:endParaRPr>
          </a:p>
          <a:p>
            <a:pPr marL="1371600" lvl="2" indent="-381000" algn="l" rtl="0">
              <a:lnSpc>
                <a:spcPct val="100000"/>
              </a:lnSpc>
              <a:spcBef>
                <a:spcPts val="0"/>
              </a:spcBef>
              <a:spcAft>
                <a:spcPts val="0"/>
              </a:spcAft>
              <a:buClr>
                <a:srgbClr val="1CADE4"/>
              </a:buClr>
              <a:buSzPts val="2400"/>
              <a:buFont typeface="Calibri"/>
              <a:buChar char="■"/>
            </a:pPr>
            <a:r>
              <a:rPr lang="en-US" sz="2400">
                <a:solidFill>
                  <a:srgbClr val="3F3F3F"/>
                </a:solidFill>
              </a:rPr>
              <a:t>Broad OS support, 24/7 Support Service, $99-$185/Device per month</a:t>
            </a:r>
            <a:endParaRPr sz="2400" i="1">
              <a:solidFill>
                <a:srgbClr val="3F3F3F"/>
              </a:solidFill>
            </a:endParaRPr>
          </a:p>
          <a:p>
            <a:pPr marL="0" lvl="0" indent="0" algn="l" rtl="0">
              <a:spcBef>
                <a:spcPts val="1000"/>
              </a:spcBef>
              <a:spcAft>
                <a:spcPts val="0"/>
              </a:spcAft>
              <a:buNone/>
            </a:pPr>
            <a:endParaRPr/>
          </a:p>
        </p:txBody>
      </p:sp>
      <p:sp>
        <p:nvSpPr>
          <p:cNvPr id="146" name="Google Shape;146;g3116e21320b_2_55"/>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
        <p:nvSpPr>
          <p:cNvPr id="2" name="Google Shape;103;g310b6cce123_0_0">
            <a:extLst>
              <a:ext uri="{FF2B5EF4-FFF2-40B4-BE49-F238E27FC236}">
                <a16:creationId xmlns:a16="http://schemas.microsoft.com/office/drawing/2014/main" id="{49B7ABE7-7786-2FEA-6D90-D772996D08FA}"/>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a:extLst>
            <a:ext uri="{FF2B5EF4-FFF2-40B4-BE49-F238E27FC236}">
              <a16:creationId xmlns:a16="http://schemas.microsoft.com/office/drawing/2014/main" id="{EFF1D971-4D70-F2B8-BF2F-3AA90881F432}"/>
            </a:ext>
          </a:extLst>
        </p:cNvPr>
        <p:cNvGrpSpPr/>
        <p:nvPr/>
      </p:nvGrpSpPr>
      <p:grpSpPr>
        <a:xfrm>
          <a:off x="0" y="0"/>
          <a:ext cx="0" cy="0"/>
          <a:chOff x="0" y="0"/>
          <a:chExt cx="0" cy="0"/>
        </a:xfrm>
      </p:grpSpPr>
      <p:sp>
        <p:nvSpPr>
          <p:cNvPr id="152" name="Google Shape;152;g3111b5741f6_0_0">
            <a:extLst>
              <a:ext uri="{FF2B5EF4-FFF2-40B4-BE49-F238E27FC236}">
                <a16:creationId xmlns:a16="http://schemas.microsoft.com/office/drawing/2014/main" id="{A1FC213D-FF36-5573-11BE-E36CA63E61C5}"/>
              </a:ext>
            </a:extLst>
          </p:cNvPr>
          <p:cNvSpPr txBox="1">
            <a:spLocks noGrp="1"/>
          </p:cNvSpPr>
          <p:nvPr>
            <p:ph type="title"/>
          </p:nvPr>
        </p:nvSpPr>
        <p:spPr>
          <a:xfrm>
            <a:off x="304800" y="311383"/>
            <a:ext cx="11430000" cy="831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Marketing Requirements</a:t>
            </a:r>
            <a:endParaRPr/>
          </a:p>
        </p:txBody>
      </p:sp>
      <p:sp>
        <p:nvSpPr>
          <p:cNvPr id="153" name="Google Shape;153;g3111b5741f6_0_0">
            <a:extLst>
              <a:ext uri="{FF2B5EF4-FFF2-40B4-BE49-F238E27FC236}">
                <a16:creationId xmlns:a16="http://schemas.microsoft.com/office/drawing/2014/main" id="{44FDBEA2-46C2-42D7-D52D-DE6F3C98F662}"/>
              </a:ext>
            </a:extLst>
          </p:cNvPr>
          <p:cNvSpPr txBox="1">
            <a:spLocks noGrp="1"/>
          </p:cNvSpPr>
          <p:nvPr>
            <p:ph type="sldNum" idx="12"/>
          </p:nvPr>
        </p:nvSpPr>
        <p:spPr>
          <a:xfrm>
            <a:off x="11277600" y="6477000"/>
            <a:ext cx="457200" cy="2604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graphicFrame>
        <p:nvGraphicFramePr>
          <p:cNvPr id="154" name="Google Shape;154;g3111b5741f6_0_0">
            <a:extLst>
              <a:ext uri="{FF2B5EF4-FFF2-40B4-BE49-F238E27FC236}">
                <a16:creationId xmlns:a16="http://schemas.microsoft.com/office/drawing/2014/main" id="{3D1DF153-2BA6-4A96-A08F-689EA4DB15C5}"/>
              </a:ext>
            </a:extLst>
          </p:cNvPr>
          <p:cNvGraphicFramePr/>
          <p:nvPr>
            <p:extLst>
              <p:ext uri="{D42A27DB-BD31-4B8C-83A1-F6EECF244321}">
                <p14:modId xmlns:p14="http://schemas.microsoft.com/office/powerpoint/2010/main" val="2920073634"/>
              </p:ext>
            </p:extLst>
          </p:nvPr>
        </p:nvGraphicFramePr>
        <p:xfrm>
          <a:off x="990600" y="1017810"/>
          <a:ext cx="10083800" cy="5459190"/>
        </p:xfrm>
        <a:graphic>
          <a:graphicData uri="http://schemas.openxmlformats.org/drawingml/2006/table">
            <a:tbl>
              <a:tblPr>
                <a:tableStyleId>{35758FB7-9AC5-4552-8A53-C91805E547FA}</a:tableStyleId>
              </a:tblPr>
              <a:tblGrid>
                <a:gridCol w="681900">
                  <a:extLst>
                    <a:ext uri="{9D8B030D-6E8A-4147-A177-3AD203B41FA5}">
                      <a16:colId xmlns:a16="http://schemas.microsoft.com/office/drawing/2014/main" val="20000"/>
                    </a:ext>
                  </a:extLst>
                </a:gridCol>
                <a:gridCol w="9401900">
                  <a:extLst>
                    <a:ext uri="{9D8B030D-6E8A-4147-A177-3AD203B41FA5}">
                      <a16:colId xmlns:a16="http://schemas.microsoft.com/office/drawing/2014/main" val="20001"/>
                    </a:ext>
                  </a:extLst>
                </a:gridCol>
              </a:tblGrid>
              <a:tr h="525300">
                <a:tc>
                  <a:txBody>
                    <a:bodyPr/>
                    <a:lstStyle/>
                    <a:p>
                      <a:pPr marL="0" lvl="0" indent="0" algn="ctr" rtl="0">
                        <a:spcBef>
                          <a:spcPts val="0"/>
                        </a:spcBef>
                        <a:spcAft>
                          <a:spcPts val="0"/>
                        </a:spcAft>
                        <a:buNone/>
                      </a:pPr>
                      <a:r>
                        <a:rPr lang="en-US" sz="1800" dirty="0"/>
                        <a:t>M1</a:t>
                      </a:r>
                      <a:endParaRPr sz="1800" dirty="0"/>
                    </a:p>
                  </a:txBody>
                  <a:tcPr marL="91425" marR="91425" marT="91425" marB="91425"/>
                </a:tc>
                <a:tc>
                  <a:txBody>
                    <a:bodyPr/>
                    <a:lstStyle/>
                    <a:p>
                      <a:pPr marL="0" lvl="0" indent="0" algn="l" rtl="0">
                        <a:spcBef>
                          <a:spcPts val="0"/>
                        </a:spcBef>
                        <a:spcAft>
                          <a:spcPts val="0"/>
                        </a:spcAft>
                        <a:buNone/>
                      </a:pPr>
                      <a:r>
                        <a:rPr lang="en-US" sz="1800" dirty="0"/>
                        <a:t>Workflow must prioritize attack tools that are more likely to have vulnerabilities.</a:t>
                      </a:r>
                      <a:endParaRPr sz="1800" dirty="0"/>
                    </a:p>
                  </a:txBody>
                  <a:tcPr marL="91425" marR="91425" marT="91425" marB="91425"/>
                </a:tc>
                <a:extLst>
                  <a:ext uri="{0D108BD9-81ED-4DB2-BD59-A6C34878D82A}">
                    <a16:rowId xmlns:a16="http://schemas.microsoft.com/office/drawing/2014/main" val="10000"/>
                  </a:ext>
                </a:extLst>
              </a:tr>
              <a:tr h="525300">
                <a:tc>
                  <a:txBody>
                    <a:bodyPr/>
                    <a:lstStyle/>
                    <a:p>
                      <a:pPr marL="0" lvl="0" indent="0" algn="ctr" rtl="0">
                        <a:spcBef>
                          <a:spcPts val="0"/>
                        </a:spcBef>
                        <a:spcAft>
                          <a:spcPts val="0"/>
                        </a:spcAft>
                        <a:buNone/>
                      </a:pPr>
                      <a:r>
                        <a:rPr lang="en-US" sz="1800" dirty="0"/>
                        <a:t>M2</a:t>
                      </a:r>
                      <a:endParaRPr sz="1800" dirty="0"/>
                    </a:p>
                  </a:txBody>
                  <a:tcPr marL="91425" marR="91425" marT="91425" marB="91425"/>
                </a:tc>
                <a:tc>
                  <a:txBody>
                    <a:bodyPr/>
                    <a:lstStyle/>
                    <a:p>
                      <a:pPr marL="0" lvl="0" indent="0" algn="l" rtl="0">
                        <a:spcBef>
                          <a:spcPts val="0"/>
                        </a:spcBef>
                        <a:spcAft>
                          <a:spcPts val="0"/>
                        </a:spcAft>
                        <a:buNone/>
                      </a:pPr>
                      <a:r>
                        <a:rPr lang="en-US" sz="1800" dirty="0"/>
                        <a:t>Existing vulnerabilities of all six possible attack tools must be documented.</a:t>
                      </a:r>
                      <a:endParaRPr sz="1800" dirty="0"/>
                    </a:p>
                  </a:txBody>
                  <a:tcPr marL="91425" marR="91425" marT="91425" marB="91425"/>
                </a:tc>
                <a:extLst>
                  <a:ext uri="{0D108BD9-81ED-4DB2-BD59-A6C34878D82A}">
                    <a16:rowId xmlns:a16="http://schemas.microsoft.com/office/drawing/2014/main" val="858349280"/>
                  </a:ext>
                </a:extLst>
              </a:tr>
              <a:tr h="525300">
                <a:tc>
                  <a:txBody>
                    <a:bodyPr/>
                    <a:lstStyle/>
                    <a:p>
                      <a:pPr marL="0" lvl="0" indent="0" algn="ctr" rtl="0">
                        <a:spcBef>
                          <a:spcPts val="0"/>
                        </a:spcBef>
                        <a:spcAft>
                          <a:spcPts val="0"/>
                        </a:spcAft>
                        <a:buNone/>
                      </a:pPr>
                      <a:r>
                        <a:rPr lang="en-US" sz="1800" dirty="0"/>
                        <a:t>M3</a:t>
                      </a:r>
                      <a:endParaRPr sz="1800" dirty="0"/>
                    </a:p>
                  </a:txBody>
                  <a:tcPr marL="91425" marR="91425" marT="91425" marB="91425"/>
                </a:tc>
                <a:tc>
                  <a:txBody>
                    <a:bodyPr/>
                    <a:lstStyle/>
                    <a:p>
                      <a:pPr marL="0" lvl="0" indent="0" algn="l" rtl="0">
                        <a:spcBef>
                          <a:spcPts val="0"/>
                        </a:spcBef>
                        <a:spcAft>
                          <a:spcPts val="0"/>
                        </a:spcAft>
                        <a:buNone/>
                      </a:pPr>
                      <a:r>
                        <a:rPr lang="en-US" sz="1800" dirty="0"/>
                        <a:t>Must identify and select two attack tools to test on.</a:t>
                      </a:r>
                      <a:endParaRPr sz="1800" dirty="0"/>
                    </a:p>
                  </a:txBody>
                  <a:tcPr marL="91425" marR="91425" marT="91425" marB="91425"/>
                </a:tc>
                <a:extLst>
                  <a:ext uri="{0D108BD9-81ED-4DB2-BD59-A6C34878D82A}">
                    <a16:rowId xmlns:a16="http://schemas.microsoft.com/office/drawing/2014/main" val="10001"/>
                  </a:ext>
                </a:extLst>
              </a:tr>
              <a:tr h="525300">
                <a:tc>
                  <a:txBody>
                    <a:bodyPr/>
                    <a:lstStyle/>
                    <a:p>
                      <a:pPr marL="0" lvl="0" indent="0" algn="ctr" rtl="0">
                        <a:spcBef>
                          <a:spcPts val="0"/>
                        </a:spcBef>
                        <a:spcAft>
                          <a:spcPts val="0"/>
                        </a:spcAft>
                        <a:buNone/>
                      </a:pPr>
                      <a:r>
                        <a:rPr lang="en-US" sz="1800" dirty="0"/>
                        <a:t>M4</a:t>
                      </a:r>
                      <a:endParaRPr sz="1800" dirty="0"/>
                    </a:p>
                  </a:txBody>
                  <a:tcPr marL="91425" marR="91425" marT="91425" marB="91425"/>
                </a:tc>
                <a:tc>
                  <a:txBody>
                    <a:bodyPr/>
                    <a:lstStyle/>
                    <a:p>
                      <a:pPr marL="0" lvl="0" indent="0" algn="l" rtl="0">
                        <a:spcBef>
                          <a:spcPts val="0"/>
                        </a:spcBef>
                        <a:spcAft>
                          <a:spcPts val="0"/>
                        </a:spcAft>
                        <a:buNone/>
                      </a:pPr>
                      <a:r>
                        <a:rPr lang="en-US" sz="1800" dirty="0"/>
                        <a:t>Software fuzzing tools capable of testing both attack tools must be identified.</a:t>
                      </a:r>
                      <a:endParaRPr sz="1800" dirty="0"/>
                    </a:p>
                  </a:txBody>
                  <a:tcPr marL="91425" marR="91425" marT="91425" marB="91425"/>
                </a:tc>
                <a:extLst>
                  <a:ext uri="{0D108BD9-81ED-4DB2-BD59-A6C34878D82A}">
                    <a16:rowId xmlns:a16="http://schemas.microsoft.com/office/drawing/2014/main" val="10002"/>
                  </a:ext>
                </a:extLst>
              </a:tr>
              <a:tr h="525300">
                <a:tc>
                  <a:txBody>
                    <a:bodyPr/>
                    <a:lstStyle/>
                    <a:p>
                      <a:pPr marL="0" lvl="0" indent="0" algn="ctr" rtl="0">
                        <a:spcBef>
                          <a:spcPts val="0"/>
                        </a:spcBef>
                        <a:spcAft>
                          <a:spcPts val="0"/>
                        </a:spcAft>
                        <a:buNone/>
                      </a:pPr>
                      <a:r>
                        <a:rPr lang="en-US" sz="1800" dirty="0"/>
                        <a:t>M5</a:t>
                      </a:r>
                      <a:endParaRPr sz="1800" dirty="0"/>
                    </a:p>
                  </a:txBody>
                  <a:tcPr marL="91425" marR="91425" marT="91425" marB="91425"/>
                </a:tc>
                <a:tc>
                  <a:txBody>
                    <a:bodyPr/>
                    <a:lstStyle/>
                    <a:p>
                      <a:pPr marL="0" lvl="0" indent="0" algn="l" rtl="0">
                        <a:spcBef>
                          <a:spcPts val="0"/>
                        </a:spcBef>
                        <a:spcAft>
                          <a:spcPts val="0"/>
                        </a:spcAft>
                        <a:buNone/>
                      </a:pPr>
                      <a:r>
                        <a:rPr lang="en-US" sz="1800" dirty="0"/>
                        <a:t>Demonstrate a fuzz testing workflow for selected attack tools.</a:t>
                      </a:r>
                      <a:endParaRPr sz="1800" dirty="0"/>
                    </a:p>
                  </a:txBody>
                  <a:tcPr marL="91425" marR="91425" marT="91425" marB="91425"/>
                </a:tc>
                <a:extLst>
                  <a:ext uri="{0D108BD9-81ED-4DB2-BD59-A6C34878D82A}">
                    <a16:rowId xmlns:a16="http://schemas.microsoft.com/office/drawing/2014/main" val="10003"/>
                  </a:ext>
                </a:extLst>
              </a:tr>
              <a:tr h="525300">
                <a:tc>
                  <a:txBody>
                    <a:bodyPr/>
                    <a:lstStyle/>
                    <a:p>
                      <a:pPr marL="0" lvl="0" indent="0" algn="ctr" rtl="0">
                        <a:spcBef>
                          <a:spcPts val="0"/>
                        </a:spcBef>
                        <a:spcAft>
                          <a:spcPts val="0"/>
                        </a:spcAft>
                        <a:buNone/>
                      </a:pPr>
                      <a:r>
                        <a:rPr lang="en-US" sz="1800" dirty="0"/>
                        <a:t>M6</a:t>
                      </a:r>
                      <a:endParaRPr sz="1800" dirty="0"/>
                    </a:p>
                  </a:txBody>
                  <a:tcPr marL="91425" marR="91425" marT="91425" marB="91425"/>
                </a:tc>
                <a:tc>
                  <a:txBody>
                    <a:bodyPr/>
                    <a:lstStyle/>
                    <a:p>
                      <a:pPr marL="0" lvl="0" indent="0" algn="l" rtl="0">
                        <a:spcBef>
                          <a:spcPts val="0"/>
                        </a:spcBef>
                        <a:spcAft>
                          <a:spcPts val="0"/>
                        </a:spcAft>
                        <a:buNone/>
                      </a:pPr>
                      <a:r>
                        <a:rPr lang="en-US" sz="1800" dirty="0"/>
                        <a:t>Proof of concept must show that the workflow functions.</a:t>
                      </a:r>
                      <a:endParaRPr sz="1800" dirty="0"/>
                    </a:p>
                  </a:txBody>
                  <a:tcPr marL="91425" marR="91425" marT="91425" marB="91425"/>
                </a:tc>
                <a:extLst>
                  <a:ext uri="{0D108BD9-81ED-4DB2-BD59-A6C34878D82A}">
                    <a16:rowId xmlns:a16="http://schemas.microsoft.com/office/drawing/2014/main" val="10004"/>
                  </a:ext>
                </a:extLst>
              </a:tr>
              <a:tr h="525300">
                <a:tc>
                  <a:txBody>
                    <a:bodyPr/>
                    <a:lstStyle/>
                    <a:p>
                      <a:pPr marL="0" lvl="0" indent="0" algn="ctr" rtl="0">
                        <a:spcBef>
                          <a:spcPts val="0"/>
                        </a:spcBef>
                        <a:spcAft>
                          <a:spcPts val="0"/>
                        </a:spcAft>
                        <a:buNone/>
                      </a:pPr>
                      <a:r>
                        <a:rPr lang="en-US" sz="1800" dirty="0"/>
                        <a:t>M7</a:t>
                      </a:r>
                      <a:endParaRPr sz="1800" dirty="0"/>
                    </a:p>
                  </a:txBody>
                  <a:tcPr marL="91425" marR="91425" marT="91425" marB="91425"/>
                </a:tc>
                <a:tc>
                  <a:txBody>
                    <a:bodyPr/>
                    <a:lstStyle/>
                    <a:p>
                      <a:pPr marL="0" lvl="0" indent="0" algn="l" rtl="0">
                        <a:spcBef>
                          <a:spcPts val="0"/>
                        </a:spcBef>
                        <a:spcAft>
                          <a:spcPts val="0"/>
                        </a:spcAft>
                        <a:buNone/>
                      </a:pPr>
                      <a:r>
                        <a:rPr lang="en-US" sz="1800"/>
                        <a:t>Proof of concept program must provide an active defense response.</a:t>
                      </a:r>
                      <a:endParaRPr sz="1800"/>
                    </a:p>
                  </a:txBody>
                  <a:tcPr marL="91425" marR="91425" marT="91425" marB="91425"/>
                </a:tc>
                <a:extLst>
                  <a:ext uri="{0D108BD9-81ED-4DB2-BD59-A6C34878D82A}">
                    <a16:rowId xmlns:a16="http://schemas.microsoft.com/office/drawing/2014/main" val="10005"/>
                  </a:ext>
                </a:extLst>
              </a:tr>
              <a:tr h="525300">
                <a:tc>
                  <a:txBody>
                    <a:bodyPr/>
                    <a:lstStyle/>
                    <a:p>
                      <a:pPr marL="0" lvl="0" indent="0" algn="ctr" rtl="0">
                        <a:spcBef>
                          <a:spcPts val="0"/>
                        </a:spcBef>
                        <a:spcAft>
                          <a:spcPts val="0"/>
                        </a:spcAft>
                        <a:buNone/>
                      </a:pPr>
                      <a:r>
                        <a:rPr lang="en-US" sz="1800" dirty="0"/>
                        <a:t>M8</a:t>
                      </a:r>
                      <a:endParaRPr sz="1800" dirty="0"/>
                    </a:p>
                  </a:txBody>
                  <a:tcPr marL="91425" marR="91425" marT="91425" marB="91425"/>
                </a:tc>
                <a:tc>
                  <a:txBody>
                    <a:bodyPr/>
                    <a:lstStyle/>
                    <a:p>
                      <a:pPr marL="0" lvl="0" indent="0" algn="l" rtl="0">
                        <a:spcBef>
                          <a:spcPts val="0"/>
                        </a:spcBef>
                        <a:spcAft>
                          <a:spcPts val="0"/>
                        </a:spcAft>
                        <a:buNone/>
                      </a:pPr>
                      <a:r>
                        <a:rPr lang="en-US" sz="1800" dirty="0"/>
                        <a:t>Proof of concept program must use AI/LLM to generate responses to interact with the attack tools.</a:t>
                      </a:r>
                      <a:endParaRPr sz="1800" dirty="0"/>
                    </a:p>
                  </a:txBody>
                  <a:tcPr marL="91425" marR="91425" marT="91425" marB="91425"/>
                </a:tc>
                <a:extLst>
                  <a:ext uri="{0D108BD9-81ED-4DB2-BD59-A6C34878D82A}">
                    <a16:rowId xmlns:a16="http://schemas.microsoft.com/office/drawing/2014/main" val="10006"/>
                  </a:ext>
                </a:extLst>
              </a:tr>
              <a:tr h="525300">
                <a:tc>
                  <a:txBody>
                    <a:bodyPr/>
                    <a:lstStyle/>
                    <a:p>
                      <a:pPr marL="0" lvl="0" indent="0" algn="ctr" rtl="0">
                        <a:spcBef>
                          <a:spcPts val="0"/>
                        </a:spcBef>
                        <a:spcAft>
                          <a:spcPts val="0"/>
                        </a:spcAft>
                        <a:buNone/>
                      </a:pPr>
                      <a:r>
                        <a:rPr lang="en-US" sz="1800" dirty="0"/>
                        <a:t>M9</a:t>
                      </a:r>
                      <a:endParaRPr sz="1800" dirty="0"/>
                    </a:p>
                  </a:txBody>
                  <a:tcPr marL="91425" marR="91425" marT="91425" marB="91425"/>
                </a:tc>
                <a:tc>
                  <a:txBody>
                    <a:bodyPr/>
                    <a:lstStyle/>
                    <a:p>
                      <a:pPr marL="0" lvl="0" indent="0" algn="l" rtl="0">
                        <a:spcBef>
                          <a:spcPts val="0"/>
                        </a:spcBef>
                        <a:spcAft>
                          <a:spcPts val="0"/>
                        </a:spcAft>
                        <a:buNone/>
                      </a:pPr>
                      <a:r>
                        <a:rPr lang="en-US" sz="1800" dirty="0"/>
                        <a:t>Evaluate the performance of any active defense responses found.</a:t>
                      </a:r>
                      <a:endParaRPr sz="1800" dirty="0"/>
                    </a:p>
                  </a:txBody>
                  <a:tcPr marL="91425" marR="91425" marT="91425" marB="91425"/>
                </a:tc>
                <a:extLst>
                  <a:ext uri="{0D108BD9-81ED-4DB2-BD59-A6C34878D82A}">
                    <a16:rowId xmlns:a16="http://schemas.microsoft.com/office/drawing/2014/main" val="10007"/>
                  </a:ext>
                </a:extLst>
              </a:tr>
              <a:tr h="525300">
                <a:tc>
                  <a:txBody>
                    <a:bodyPr/>
                    <a:lstStyle/>
                    <a:p>
                      <a:pPr marL="0" lvl="0" indent="0" algn="ctr" rtl="0">
                        <a:spcBef>
                          <a:spcPts val="0"/>
                        </a:spcBef>
                        <a:spcAft>
                          <a:spcPts val="0"/>
                        </a:spcAft>
                        <a:buNone/>
                      </a:pPr>
                      <a:r>
                        <a:rPr lang="en-US" sz="1800" dirty="0"/>
                        <a:t>M10</a:t>
                      </a:r>
                      <a:endParaRPr sz="1800" dirty="0"/>
                    </a:p>
                  </a:txBody>
                  <a:tcPr marL="91425" marR="91425" marT="91425" marB="91425"/>
                </a:tc>
                <a:tc>
                  <a:txBody>
                    <a:bodyPr/>
                    <a:lstStyle/>
                    <a:p>
                      <a:pPr marL="0" lvl="0" indent="0" algn="l" rtl="0">
                        <a:spcBef>
                          <a:spcPts val="0"/>
                        </a:spcBef>
                        <a:spcAft>
                          <a:spcPts val="0"/>
                        </a:spcAft>
                        <a:buNone/>
                      </a:pPr>
                      <a:r>
                        <a:rPr lang="en-US" sz="1800" dirty="0"/>
                        <a:t>Findings must be documented in an IEEE/ACM-style paper.</a:t>
                      </a:r>
                      <a:endParaRPr sz="1800" dirty="0"/>
                    </a:p>
                  </a:txBody>
                  <a:tcPr marL="91425" marR="91425" marT="91425" marB="91425"/>
                </a:tc>
                <a:extLst>
                  <a:ext uri="{0D108BD9-81ED-4DB2-BD59-A6C34878D82A}">
                    <a16:rowId xmlns:a16="http://schemas.microsoft.com/office/drawing/2014/main" val="10008"/>
                  </a:ext>
                </a:extLst>
              </a:tr>
            </a:tbl>
          </a:graphicData>
        </a:graphic>
      </p:graphicFrame>
      <p:sp>
        <p:nvSpPr>
          <p:cNvPr id="3" name="Google Shape;103;g310b6cce123_0_0">
            <a:extLst>
              <a:ext uri="{FF2B5EF4-FFF2-40B4-BE49-F238E27FC236}">
                <a16:creationId xmlns:a16="http://schemas.microsoft.com/office/drawing/2014/main" id="{12D2319F-E2B2-C783-2CA6-D36D08071B8D}"/>
              </a:ext>
            </a:extLst>
          </p:cNvPr>
          <p:cNvSpPr txBox="1">
            <a:spLocks noGrp="1"/>
          </p:cNvSpPr>
          <p:nvPr>
            <p:ph type="ftr" idx="11"/>
          </p:nvPr>
        </p:nvSpPr>
        <p:spPr>
          <a:xfrm>
            <a:off x="304800" y="6477000"/>
            <a:ext cx="10896600" cy="2604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CPE488 Design Review, Group 12, UAH</a:t>
            </a:r>
            <a:endParaRPr dirty="0"/>
          </a:p>
        </p:txBody>
      </p:sp>
    </p:spTree>
    <p:extLst>
      <p:ext uri="{BB962C8B-B14F-4D97-AF65-F5344CB8AC3E}">
        <p14:creationId xmlns:p14="http://schemas.microsoft.com/office/powerpoint/2010/main" val="12849357"/>
      </p:ext>
    </p:extLst>
  </p:cSld>
  <p:clrMapOvr>
    <a:masterClrMapping/>
  </p:clrMapOvr>
</p:sld>
</file>

<file path=ppt/theme/theme1.xml><?xml version="1.0" encoding="utf-8"?>
<a:theme xmlns:a="http://schemas.openxmlformats.org/drawingml/2006/main" name="Stream">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3916</Words>
  <Application>Microsoft Office PowerPoint</Application>
  <PresentationFormat>Widescreen</PresentationFormat>
  <Paragraphs>536</Paragraphs>
  <Slides>40</Slides>
  <Notes>40</Notes>
  <HiddenSlides>2</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Comic Sans MS</vt:lpstr>
      <vt:lpstr>Times New Roman</vt:lpstr>
      <vt:lpstr>Stream</vt:lpstr>
      <vt:lpstr>Charger Active Shield - Adversarial Attack Tool Defense</vt:lpstr>
      <vt:lpstr>Background Information</vt:lpstr>
      <vt:lpstr>Stalling Attacker’s Tools</vt:lpstr>
      <vt:lpstr>Charger Active Shield Overview</vt:lpstr>
      <vt:lpstr>Related Research/Projects</vt:lpstr>
      <vt:lpstr>Related Research/Projects</vt:lpstr>
      <vt:lpstr>Related Patents</vt:lpstr>
      <vt:lpstr>Related Products</vt:lpstr>
      <vt:lpstr>Marketing Requirements</vt:lpstr>
      <vt:lpstr>Engineering Requirements</vt:lpstr>
      <vt:lpstr>Engineering Requirements</vt:lpstr>
      <vt:lpstr>Proposed Solution</vt:lpstr>
      <vt:lpstr>Proposed Solution</vt:lpstr>
      <vt:lpstr>Proposed Solution</vt:lpstr>
      <vt:lpstr>Functional Decomposition</vt:lpstr>
      <vt:lpstr>Functional Decomposition</vt:lpstr>
      <vt:lpstr>Behavioral Decomposition</vt:lpstr>
      <vt:lpstr>Current Functionality of the Project</vt:lpstr>
      <vt:lpstr>Current Functionality of the Project</vt:lpstr>
      <vt:lpstr>Expected Additional Functionality of the Project </vt:lpstr>
      <vt:lpstr>Lessons Learned</vt:lpstr>
      <vt:lpstr>Original Timeline</vt:lpstr>
      <vt:lpstr>Actual Timeline</vt:lpstr>
      <vt:lpstr>Missed Milestone Dates</vt:lpstr>
      <vt:lpstr>Proposed Member Contributions</vt:lpstr>
      <vt:lpstr>Actual Member Contributions</vt:lpstr>
      <vt:lpstr>Individual Responsibility / Level of Effort</vt:lpstr>
      <vt:lpstr>Individual Responsibility: Noah</vt:lpstr>
      <vt:lpstr>Individual Responsibility: Noah</vt:lpstr>
      <vt:lpstr>Individual Responsibility: Adam</vt:lpstr>
      <vt:lpstr>Individual Responsibility: William</vt:lpstr>
      <vt:lpstr>Contingency Plan</vt:lpstr>
      <vt:lpstr>Conclusions</vt:lpstr>
      <vt:lpstr>Additional Slides</vt:lpstr>
      <vt:lpstr>Engineering Requirements</vt:lpstr>
      <vt:lpstr>Engineering Requirements</vt:lpstr>
      <vt:lpstr>Functionality </vt:lpstr>
      <vt:lpstr>Functionality</vt:lpstr>
      <vt:lpstr>Functionality</vt:lpstr>
      <vt:lpstr>Functionality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Dr. Emil Jovanov</dc:creator>
  <cp:lastModifiedBy>Noah Sickels</cp:lastModifiedBy>
  <cp:revision>36</cp:revision>
  <dcterms:created xsi:type="dcterms:W3CDTF">2000-08-22T23:43:45Z</dcterms:created>
  <dcterms:modified xsi:type="dcterms:W3CDTF">2024-11-12T16:09:44Z</dcterms:modified>
</cp:coreProperties>
</file>